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24"/>
  </p:handoutMasterIdLst>
  <p:sldIdLst>
    <p:sldId id="1127" r:id="rId3"/>
    <p:sldId id="1101" r:id="rId4"/>
    <p:sldId id="1102" r:id="rId5"/>
    <p:sldId id="257" r:id="rId6"/>
    <p:sldId id="1103" r:id="rId7"/>
    <p:sldId id="1120" r:id="rId8"/>
    <p:sldId id="1104" r:id="rId9"/>
    <p:sldId id="1114" r:id="rId10"/>
    <p:sldId id="1105" r:id="rId11"/>
    <p:sldId id="1121" r:id="rId12"/>
    <p:sldId id="1115" r:id="rId13"/>
    <p:sldId id="1113" r:id="rId14"/>
    <p:sldId id="1125" r:id="rId16"/>
    <p:sldId id="1118" r:id="rId17"/>
    <p:sldId id="1123" r:id="rId18"/>
    <p:sldId id="1124" r:id="rId19"/>
    <p:sldId id="1147" r:id="rId20"/>
    <p:sldId id="1126" r:id="rId21"/>
    <p:sldId id="1112" r:id="rId22"/>
    <p:sldId id="1099"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lvl1pPr>
    <a:lvl2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lvl2pPr>
    <a:lvl3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lvl3pPr>
    <a:lvl4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lvl4pPr>
    <a:lvl5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lvl5pPr>
    <a:lvl6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lvl6pPr>
    <a:lvl7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lvl7pPr>
    <a:lvl8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lvl8pPr>
    <a:lvl9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1C1"/>
    <a:srgbClr val="4457FF"/>
    <a:srgbClr val="CCFF66"/>
    <a:srgbClr val="00C900"/>
    <a:srgbClr val="FF9330"/>
    <a:srgbClr val="362BFF"/>
    <a:srgbClr val="1B4BFF"/>
    <a:srgbClr val="4C76CD"/>
    <a:srgbClr val="5195CB"/>
    <a:srgbClr val="206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52"/>
    <p:restoredTop sz="92142"/>
  </p:normalViewPr>
  <p:slideViewPr>
    <p:cSldViewPr snapToGrid="0" snapToObjects="1">
      <p:cViewPr varScale="1">
        <p:scale>
          <a:sx n="59" d="100"/>
          <a:sy n="59" d="100"/>
        </p:scale>
        <p:origin x="224" y="3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114" d="100"/>
          <a:sy n="114" d="100"/>
        </p:scale>
        <p:origin x="4168"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D3EC49-924D-0247-8F25-811820B510AA}"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2334A2-8EE7-EA46-9F20-82DCDB5D471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p:txBody>
      </p:sp>
      <p:sp>
        <p:nvSpPr>
          <p:cNvPr id="107" name="Shape 10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alphaModFix amt="22000"/>
            <a:extLst>
              <a:ext uri="{28A0092B-C50C-407E-A947-70E740481C1C}">
                <a14:useLocalDpi xmlns:a14="http://schemas.microsoft.com/office/drawing/2010/main" val="0"/>
              </a:ext>
            </a:extLst>
          </a:blip>
          <a:srcRect t="772" r="432" b="15060"/>
          <a:stretch>
            <a:fillRect/>
          </a:stretch>
        </p:blipFill>
        <p:spPr>
          <a:xfrm>
            <a:off x="0" y="-26035"/>
            <a:ext cx="24451945" cy="13780135"/>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单击此处编辑母版副标题样式</a:t>
            </a:r>
            <a:endParaRPr lang="zh-CN" altLang="en-US"/>
          </a:p>
        </p:txBody>
      </p:sp>
    </p:spTree>
  </p:cSld>
  <p:clrMapOvr>
    <a:masterClrMapping/>
  </p:clrMapOvr>
  <p:transition spd="med"/>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med"/>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5631210" cy="13716000"/>
          </a:xfrm>
          <a:prstGeom prst="rect">
            <a:avLst/>
          </a:prstGeom>
        </p:spPr>
      </p:pic>
    </p:spTree>
  </p:cSld>
  <p:clrMapOvr>
    <a:masterClrMapping/>
  </p:clrMapOvr>
  <p:transition spd="med"/>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a:alphaModFix amt="11000"/>
            <a:extLst>
              <a:ext uri="{28A0092B-C50C-407E-A947-70E740481C1C}">
                <a14:useLocalDpi xmlns:a14="http://schemas.microsoft.com/office/drawing/2010/main" val="0"/>
              </a:ext>
            </a:extLst>
          </a:blip>
          <a:srcRect l="12846" t="22153" r="3398" b="7091"/>
          <a:stretch>
            <a:fillRect/>
          </a:stretch>
        </p:blipFill>
        <p:spPr>
          <a:xfrm>
            <a:off x="-106680" y="-69850"/>
            <a:ext cx="24604980" cy="13856335"/>
          </a:xfrm>
          <a:prstGeom prst="rect">
            <a:avLst/>
          </a:prstGeom>
        </p:spPr>
      </p:pic>
    </p:spTree>
  </p:cSld>
  <p:clrMapOvr>
    <a:masterClrMapping/>
  </p:clrMapOvr>
  <p:transition spd="med"/>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
            <a:alphaModFix amt="52000"/>
            <a:extLst>
              <a:ext uri="{28A0092B-C50C-407E-A947-70E740481C1C}">
                <a14:useLocalDpi xmlns:a14="http://schemas.microsoft.com/office/drawing/2010/main" val="0"/>
              </a:ext>
            </a:extLst>
          </a:blip>
          <a:srcRect l="20542" r="1986"/>
          <a:stretch>
            <a:fillRect/>
          </a:stretch>
        </p:blipFill>
        <p:spPr>
          <a:xfrm>
            <a:off x="-69850" y="-127635"/>
            <a:ext cx="24544020" cy="13963015"/>
          </a:xfrm>
          <a:prstGeom prst="rect">
            <a:avLst/>
          </a:prstGeom>
        </p:spPr>
      </p:pic>
    </p:spTree>
  </p:cSld>
  <p:clrMapOvr>
    <a:masterClrMapping/>
  </p:clrMapOvr>
  <p:transition spd="med"/>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1030" name="Picture 6"/>
          <p:cNvPicPr>
            <a:picLocks noChangeAspect="1" noChangeArrowheads="1"/>
          </p:cNvPicPr>
          <p:nvPr userDrawn="1"/>
        </p:nvPicPr>
        <p:blipFill>
          <a:blip r:embed="rId2">
            <a:alphaModFix amt="18000"/>
            <a:extLst>
              <a:ext uri="{28A0092B-C50C-407E-A947-70E740481C1C}">
                <a14:useLocalDpi xmlns:a14="http://schemas.microsoft.com/office/drawing/2010/main" val="0"/>
              </a:ext>
            </a:extLst>
          </a:blip>
          <a:srcRect l="2307" t="18134" r="18368" b="2737"/>
          <a:stretch>
            <a:fillRect/>
          </a:stretch>
        </p:blipFill>
        <p:spPr bwMode="auto">
          <a:xfrm rot="5400000">
            <a:off x="5230495" y="-5448300"/>
            <a:ext cx="13862050" cy="24582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35" name="Picture 11"/>
          <p:cNvPicPr>
            <a:picLocks noChangeAspect="1" noChangeArrowheads="1"/>
          </p:cNvPicPr>
          <p:nvPr userDrawn="1"/>
        </p:nvPicPr>
        <p:blipFill>
          <a:blip r:embed="rId2">
            <a:alphaModFix amt="15000"/>
            <a:extLst>
              <a:ext uri="{BEBA8EAE-BF5A-486C-A8C5-ECC9F3942E4B}">
                <a14:imgProps xmlns:a14="http://schemas.microsoft.com/office/drawing/2010/main">
                  <a14:imgLayer r:embed="rId3">
                    <a14:imgEffect>
                      <a14:saturation sat="40000"/>
                    </a14:imgEffect>
                  </a14:imgLayer>
                </a14:imgProps>
              </a:ext>
              <a:ext uri="{28A0092B-C50C-407E-A947-70E740481C1C}">
                <a14:useLocalDpi xmlns:a14="http://schemas.microsoft.com/office/drawing/2010/main" val="0"/>
              </a:ext>
            </a:extLst>
          </a:blip>
          <a:srcRect/>
          <a:stretch>
            <a:fillRect/>
          </a:stretch>
        </p:blipFill>
        <p:spPr bwMode="auto">
          <a:xfrm rot="5400000">
            <a:off x="7981817" y="-8260988"/>
            <a:ext cx="14005933" cy="302982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a:alphaModFix amt="47000"/>
            <a:extLst>
              <a:ext uri="{28A0092B-C50C-407E-A947-70E740481C1C}">
                <a14:useLocalDpi xmlns:a14="http://schemas.microsoft.com/office/drawing/2010/main" val="0"/>
              </a:ext>
            </a:extLst>
          </a:blip>
          <a:srcRect l="12848" t="22043" r="3396" b="6978"/>
          <a:stretch>
            <a:fillRect/>
          </a:stretch>
        </p:blipFill>
        <p:spPr>
          <a:xfrm>
            <a:off x="-106045" y="-91440"/>
            <a:ext cx="24604980" cy="13900150"/>
          </a:xfrm>
          <a:prstGeom prst="rect">
            <a:avLst/>
          </a:prstGeom>
        </p:spPr>
      </p:pic>
    </p:spTree>
  </p:cSld>
  <p:clrMapOvr>
    <a:masterClrMapping/>
  </p:clrMapOvr>
  <p:transition spd="med"/>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hf hdr="0" ftr="0" dt="0"/>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Neue Medium" panose="02000503000000020004"/>
          <a:ea typeface="Helvetica Neue Medium" panose="02000503000000020004"/>
          <a:cs typeface="Helvetica Neue Medium" panose="02000503000000020004"/>
          <a:sym typeface="Helvetica Neue Medium" panose="02000503000000020004"/>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Neue Medium" panose="02000503000000020004"/>
          <a:ea typeface="Helvetica Neue Medium" panose="02000503000000020004"/>
          <a:cs typeface="Helvetica Neue Medium" panose="02000503000000020004"/>
          <a:sym typeface="Helvetica Neue Medium" panose="02000503000000020004"/>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Neue Medium" panose="02000503000000020004"/>
          <a:ea typeface="Helvetica Neue Medium" panose="02000503000000020004"/>
          <a:cs typeface="Helvetica Neue Medium" panose="02000503000000020004"/>
          <a:sym typeface="Helvetica Neue Medium" panose="02000503000000020004"/>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Neue Medium" panose="02000503000000020004"/>
          <a:ea typeface="Helvetica Neue Medium" panose="02000503000000020004"/>
          <a:cs typeface="Helvetica Neue Medium" panose="02000503000000020004"/>
          <a:sym typeface="Helvetica Neue Medium" panose="02000503000000020004"/>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Neue Medium" panose="02000503000000020004"/>
          <a:ea typeface="Helvetica Neue Medium" panose="02000503000000020004"/>
          <a:cs typeface="Helvetica Neue Medium" panose="02000503000000020004"/>
          <a:sym typeface="Helvetica Neue Medium" panose="02000503000000020004"/>
        </a:defRPr>
      </a:lvl9pPr>
    </p:titleStyle>
    <p:bodyStyle>
      <a:lvl1pPr marL="635000" marR="0" indent="-635000" algn="l" defTabSz="825500" rtl="0" latinLnBrk="0">
        <a:lnSpc>
          <a:spcPct val="100000"/>
        </a:lnSpc>
        <a:spcBef>
          <a:spcPts val="5900"/>
        </a:spcBef>
        <a:spcAft>
          <a:spcPts val="0"/>
        </a:spcAft>
        <a:buClrTx/>
        <a:buSzPct val="125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70000" marR="0" indent="-635000" algn="l" defTabSz="825500" rtl="0" latinLnBrk="0">
        <a:lnSpc>
          <a:spcPct val="100000"/>
        </a:lnSpc>
        <a:spcBef>
          <a:spcPts val="5900"/>
        </a:spcBef>
        <a:spcAft>
          <a:spcPts val="0"/>
        </a:spcAft>
        <a:buClrTx/>
        <a:buSzPct val="125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905000" marR="0" indent="-635000" algn="l" defTabSz="825500" rtl="0" latinLnBrk="0">
        <a:lnSpc>
          <a:spcPct val="100000"/>
        </a:lnSpc>
        <a:spcBef>
          <a:spcPts val="5900"/>
        </a:spcBef>
        <a:spcAft>
          <a:spcPts val="0"/>
        </a:spcAft>
        <a:buClrTx/>
        <a:buSzPct val="125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540000" marR="0" indent="-635000" algn="l" defTabSz="825500" rtl="0" latinLnBrk="0">
        <a:lnSpc>
          <a:spcPct val="100000"/>
        </a:lnSpc>
        <a:spcBef>
          <a:spcPts val="5900"/>
        </a:spcBef>
        <a:spcAft>
          <a:spcPts val="0"/>
        </a:spcAft>
        <a:buClrTx/>
        <a:buSzPct val="125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175000" marR="0" indent="-635000" algn="l" defTabSz="825500" rtl="0" latinLnBrk="0">
        <a:lnSpc>
          <a:spcPct val="100000"/>
        </a:lnSpc>
        <a:spcBef>
          <a:spcPts val="5900"/>
        </a:spcBef>
        <a:spcAft>
          <a:spcPts val="0"/>
        </a:spcAft>
        <a:buClrTx/>
        <a:buSzPct val="125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761105" marR="0" indent="-586105" algn="l" defTabSz="825500" rtl="0" latinLnBrk="0">
        <a:lnSpc>
          <a:spcPct val="100000"/>
        </a:lnSpc>
        <a:spcBef>
          <a:spcPts val="5900"/>
        </a:spcBef>
        <a:spcAft>
          <a:spcPts val="0"/>
        </a:spcAft>
        <a:buClrTx/>
        <a:buSzPct val="125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396105" marR="0" indent="-586105" algn="l" defTabSz="825500" rtl="0" latinLnBrk="0">
        <a:lnSpc>
          <a:spcPct val="100000"/>
        </a:lnSpc>
        <a:spcBef>
          <a:spcPts val="5900"/>
        </a:spcBef>
        <a:spcAft>
          <a:spcPts val="0"/>
        </a:spcAft>
        <a:buClrTx/>
        <a:buSzPct val="125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5031105" marR="0" indent="-586105" algn="l" defTabSz="825500" rtl="0" latinLnBrk="0">
        <a:lnSpc>
          <a:spcPct val="100000"/>
        </a:lnSpc>
        <a:spcBef>
          <a:spcPts val="5900"/>
        </a:spcBef>
        <a:spcAft>
          <a:spcPts val="0"/>
        </a:spcAft>
        <a:buClrTx/>
        <a:buSzPct val="125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666105" marR="0" indent="-586105" algn="l" defTabSz="825500" rtl="0" latinLnBrk="0">
        <a:lnSpc>
          <a:spcPct val="100000"/>
        </a:lnSpc>
        <a:spcBef>
          <a:spcPts val="5900"/>
        </a:spcBef>
        <a:spcAft>
          <a:spcPts val="0"/>
        </a:spcAft>
        <a:buClrTx/>
        <a:buSzPct val="125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0" algn="ctr" defTabSz="825500" rtl="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7.jpe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3.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52FF"/>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970990" y="595481"/>
            <a:ext cx="4766400" cy="787525"/>
          </a:xfrm>
          <a:prstGeom prst="rect">
            <a:avLst/>
          </a:prstGeom>
        </p:spPr>
      </p:pic>
      <p:sp>
        <p:nvSpPr>
          <p:cNvPr id="5" name="文本框 10"/>
          <p:cNvSpPr txBox="1"/>
          <p:nvPr/>
        </p:nvSpPr>
        <p:spPr>
          <a:xfrm>
            <a:off x="646610" y="820650"/>
            <a:ext cx="7468235" cy="337185"/>
          </a:xfrm>
          <a:prstGeom prst="rect">
            <a:avLst/>
          </a:prstGeom>
          <a:ln w="12700">
            <a:miter lim="400000"/>
          </a:ln>
        </p:spPr>
        <p:txBody>
          <a:bodyPr wrap="none" lIns="45719" rIns="45719">
            <a:spAutoFit/>
          </a:bodyPr>
          <a:lstStyle/>
          <a:p>
            <a:pPr>
              <a:defRPr sz="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600" dirty="0"/>
              <a:t>©2020本文档版权归软通动力信息技术（集团）有限公司所有，并保留所有权利。</a:t>
            </a:r>
            <a:endParaRPr sz="1600" dirty="0"/>
          </a:p>
        </p:txBody>
      </p:sp>
      <p:sp>
        <p:nvSpPr>
          <p:cNvPr id="6" name="矩形 5"/>
          <p:cNvSpPr/>
          <p:nvPr/>
        </p:nvSpPr>
        <p:spPr>
          <a:xfrm>
            <a:off x="1852671" y="6896176"/>
            <a:ext cx="7040880" cy="2861310"/>
          </a:xfrm>
          <a:prstGeom prst="rect">
            <a:avLst/>
          </a:prstGeom>
        </p:spPr>
        <p:txBody>
          <a:bodyPr wrap="none">
            <a:spAutoFit/>
          </a:bodyPr>
          <a:lstStyle/>
          <a:p>
            <a:pPr algn="l"/>
            <a:r>
              <a:rPr lang="zh-CN" altLang="en-US" sz="9000" b="1" dirty="0">
                <a:solidFill>
                  <a:schemeClr val="bg1"/>
                </a:solidFill>
                <a:latin typeface="微软雅黑" panose="020B0503020204020204" charset="-122"/>
                <a:ea typeface="微软雅黑" panose="020B0503020204020204" charset="-122"/>
                <a:sym typeface="+mn-ea"/>
              </a:rPr>
              <a:t>智能客服</a:t>
            </a:r>
            <a:endParaRPr lang="zh-CN" altLang="en-US" sz="9000" b="1" dirty="0">
              <a:solidFill>
                <a:schemeClr val="bg1"/>
              </a:solidFill>
              <a:latin typeface="微软雅黑" panose="020B0503020204020204" charset="-122"/>
              <a:ea typeface="微软雅黑" panose="020B0503020204020204" charset="-122"/>
              <a:sym typeface="+mn-ea"/>
            </a:endParaRPr>
          </a:p>
          <a:p>
            <a:pPr algn="l"/>
            <a:r>
              <a:rPr lang="zh-CN" altLang="en-US" sz="9000" b="1" kern="100" dirty="0">
                <a:solidFill>
                  <a:schemeClr val="bg1"/>
                </a:solidFill>
                <a:latin typeface="Microsoft YaHei" panose="020B0503020204020204" pitchFamily="34" charset="-122"/>
                <a:ea typeface="Microsoft YaHei" panose="020B0503020204020204" pitchFamily="34" charset="-122"/>
                <a:cs typeface="Songti SC Bold" panose="02010800040101010101" pitchFamily="2" charset="-122"/>
              </a:rPr>
              <a:t>医导解决方案</a:t>
            </a:r>
            <a:endParaRPr lang="zh-CN" altLang="en-US" sz="9000" b="1" dirty="0">
              <a:solidFill>
                <a:schemeClr val="bg1"/>
              </a:solidFill>
              <a:latin typeface="Microsoft YaHei" panose="020B0503020204020204" pitchFamily="34" charset="-122"/>
              <a:ea typeface="Microsoft YaHei" panose="020B0503020204020204" pitchFamily="34" charset="-122"/>
            </a:endParaRPr>
          </a:p>
        </p:txBody>
      </p:sp>
      <p:sp>
        <p:nvSpPr>
          <p:cNvPr id="7" name="矩形 6"/>
          <p:cNvSpPr/>
          <p:nvPr/>
        </p:nvSpPr>
        <p:spPr>
          <a:xfrm>
            <a:off x="1852671" y="10093032"/>
            <a:ext cx="12754610" cy="553085"/>
          </a:xfrm>
          <a:prstGeom prst="rect">
            <a:avLst/>
          </a:prstGeom>
        </p:spPr>
        <p:txBody>
          <a:bodyPr wrap="none">
            <a:spAutoFit/>
          </a:bodyPr>
          <a:lstStyle/>
          <a:p>
            <a:pPr algn="l"/>
            <a:r>
              <a:rPr lang="zh-CN" altLang="en-US" dirty="0">
                <a:solidFill>
                  <a:schemeClr val="bg1">
                    <a:alpha val="59000"/>
                  </a:schemeClr>
                </a:solidFill>
                <a:latin typeface="微软雅黑" panose="020B0503020204020204" charset="-122"/>
                <a:ea typeface="微软雅黑" panose="020B0503020204020204" charset="-122"/>
              </a:rPr>
              <a:t>通过</a:t>
            </a:r>
            <a:r>
              <a:rPr lang="en-GB" altLang="zh-CN" dirty="0">
                <a:solidFill>
                  <a:schemeClr val="bg1">
                    <a:alpha val="59000"/>
                  </a:schemeClr>
                </a:solidFill>
                <a:latin typeface="微软雅黑" panose="020B0503020204020204" charset="-122"/>
                <a:ea typeface="微软雅黑" panose="020B0503020204020204" charset="-122"/>
              </a:rPr>
              <a:t>AI</a:t>
            </a:r>
            <a:r>
              <a:rPr lang="zh-CN" altLang="en-US" dirty="0">
                <a:solidFill>
                  <a:schemeClr val="bg1">
                    <a:alpha val="59000"/>
                  </a:schemeClr>
                </a:solidFill>
                <a:latin typeface="微软雅黑" panose="020B0503020204020204" charset="-122"/>
                <a:ea typeface="微软雅黑" panose="020B0503020204020204" charset="-122"/>
              </a:rPr>
              <a:t>技术打造医疗导诊平台，切实解决导诊问题，为医患双方降本增效。</a:t>
            </a:r>
            <a:endParaRPr lang="zh-CN" altLang="en-US" dirty="0">
              <a:solidFill>
                <a:schemeClr val="bg1">
                  <a:alpha val="59000"/>
                </a:schemeClr>
              </a:solidFill>
              <a:latin typeface="微软雅黑" panose="020B0503020204020204" charset="-122"/>
              <a:ea typeface="微软雅黑" panose="020B050302020402020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85031" y="5850922"/>
            <a:ext cx="10715005" cy="30511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just">
              <a:lnSpc>
                <a:spcPts val="4600"/>
              </a:lnSpc>
            </a:pPr>
            <a:r>
              <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艾娃客服机器人是一款室内服务型机器人，在通过机器人实现部分单调重复的医疗信息咨询、挂号问诊等功能，与人工结合有机互补，优化服务流程，提升服务效率。</a:t>
            </a:r>
            <a:endPar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ts val="4600"/>
              </a:lnSpc>
            </a:pPr>
            <a:r>
              <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服务商：由科大讯飞提供AI开放平台能力，神州云海提供产品交付和售后服务。</a:t>
            </a:r>
            <a:endPar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AutoShape 3"/>
          <p:cNvSpPr>
            <a:spLocks noChangeAspect="1" noChangeArrowheads="1"/>
          </p:cNvSpPr>
          <p:nvPr/>
        </p:nvSpPr>
        <p:spPr bwMode="auto">
          <a:xfrm>
            <a:off x="13149041" y="689381"/>
            <a:ext cx="4902200" cy="368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矩形 4"/>
          <p:cNvSpPr/>
          <p:nvPr/>
        </p:nvSpPr>
        <p:spPr>
          <a:xfrm>
            <a:off x="1585031" y="1310525"/>
            <a:ext cx="314960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rPr>
              <a:t>产品竞品分析</a:t>
            </a:r>
            <a:endPar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6" name="矩形 5"/>
          <p:cNvSpPr/>
          <p:nvPr/>
        </p:nvSpPr>
        <p:spPr>
          <a:xfrm>
            <a:off x="1585031" y="9708921"/>
            <a:ext cx="12042952" cy="6400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just">
              <a:lnSpc>
                <a:spcPts val="4200"/>
              </a:lnSpc>
            </a:pPr>
            <a:r>
              <a:rPr lang="zh-CN" altLang="zh-CN"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艾娃客服机器人主要应用在医院场所起到</a:t>
            </a:r>
            <a:r>
              <a:rPr lang="zh-CN" altLang="zh-CN"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迎宾接待</a:t>
            </a:r>
            <a:r>
              <a:rPr lang="zh-CN" altLang="zh-CN"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和</a:t>
            </a:r>
            <a:r>
              <a:rPr lang="zh-CN" altLang="zh-CN"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业务咨询</a:t>
            </a:r>
            <a:r>
              <a:rPr lang="zh-CN" altLang="zh-CN"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的作用。</a:t>
            </a:r>
            <a:endParaRPr lang="zh-CN" altLang="zh-CN"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8" name="矩形 7"/>
          <p:cNvSpPr/>
          <p:nvPr/>
        </p:nvSpPr>
        <p:spPr>
          <a:xfrm>
            <a:off x="1585031" y="5126036"/>
            <a:ext cx="7874000" cy="6400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lnSpc>
                <a:spcPts val="4200"/>
              </a:lnSpc>
            </a:pPr>
            <a:r>
              <a:rPr lang="zh-CN" altLang="zh-CN" sz="3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线下导诊解决方案——线下问诊机器人</a:t>
            </a:r>
            <a:endParaRPr lang="zh-CN" altLang="zh-CN" sz="3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9" name="矩形 8"/>
          <p:cNvSpPr/>
          <p:nvPr/>
        </p:nvSpPr>
        <p:spPr>
          <a:xfrm>
            <a:off x="1585031" y="10350152"/>
            <a:ext cx="12192000" cy="20250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just">
              <a:lnSpc>
                <a:spcPts val="5000"/>
              </a:lnSpc>
            </a:pPr>
            <a:r>
              <a:rPr lang="zh-CN"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产品功能</a:t>
            </a:r>
            <a:r>
              <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：语言交互、人脸识别、知识库</a:t>
            </a:r>
            <a:endPar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ts val="5000"/>
              </a:lnSpc>
            </a:pPr>
            <a:r>
              <a:rPr lang="zh-CN"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应用场景</a:t>
            </a:r>
            <a:r>
              <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：主动迎宾、体温监测、病症问询、智能分诊、位置查询、导航指引</a:t>
            </a:r>
            <a:endPar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ts val="5000"/>
              </a:lnSpc>
            </a:pPr>
            <a:r>
              <a:rPr lang="zh-CN"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企业用户</a:t>
            </a:r>
            <a:r>
              <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：北京协和医院、中国人民解放军总医院</a:t>
            </a:r>
            <a:endParaRPr lang="zh-CN"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11" name="组合 10"/>
          <p:cNvGrpSpPr/>
          <p:nvPr/>
        </p:nvGrpSpPr>
        <p:grpSpPr>
          <a:xfrm>
            <a:off x="13329372" y="1340243"/>
            <a:ext cx="8281941" cy="6378498"/>
            <a:chOff x="13985376" y="877808"/>
            <a:chExt cx="9342976" cy="7195675"/>
          </a:xfrm>
        </p:grpSpPr>
        <p:sp>
          <p:nvSpPr>
            <p:cNvPr id="10" name="圆角矩形 9"/>
            <p:cNvSpPr/>
            <p:nvPr/>
          </p:nvSpPr>
          <p:spPr>
            <a:xfrm>
              <a:off x="13985376" y="877808"/>
              <a:ext cx="9342976" cy="7195675"/>
            </a:xfrm>
            <a:prstGeom prst="roundRect">
              <a:avLst>
                <a:gd name="adj" fmla="val 699"/>
              </a:avLst>
            </a:prstGeom>
            <a:solidFill>
              <a:schemeClr val="bg1"/>
            </a:solidFill>
            <a:ln w="25400" cap="flat">
              <a:noFill/>
              <a:prstDash val="solid"/>
              <a:round/>
            </a:ln>
            <a:effectLst>
              <a:outerShdw blurRad="367754" dist="101600" dir="5400000" algn="ctr" rotWithShape="0">
                <a:srgbClr val="000000">
                  <a:alpha val="12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effectLst/>
                <a:uFillTx/>
                <a:latin typeface="+mn-lt"/>
                <a:ea typeface="+mn-ea"/>
                <a:cs typeface="+mn-cs"/>
                <a:sym typeface="Helvetica Neue" panose="02000503000000020004"/>
              </a:endParaRPr>
            </a:p>
          </p:txBody>
        </p:sp>
        <p:pic>
          <p:nvPicPr>
            <p:cNvPr id="102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54222" y="1248664"/>
              <a:ext cx="8605284" cy="64539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14806366" y="6696663"/>
            <a:ext cx="8552862" cy="6085945"/>
            <a:chOff x="13397023" y="7479342"/>
            <a:chExt cx="8964000" cy="6378498"/>
          </a:xfrm>
        </p:grpSpPr>
        <p:sp>
          <p:nvSpPr>
            <p:cNvPr id="14" name="圆角矩形 13"/>
            <p:cNvSpPr/>
            <p:nvPr/>
          </p:nvSpPr>
          <p:spPr>
            <a:xfrm>
              <a:off x="13397023" y="7479342"/>
              <a:ext cx="8964000" cy="6378498"/>
            </a:xfrm>
            <a:prstGeom prst="roundRect">
              <a:avLst>
                <a:gd name="adj" fmla="val 699"/>
              </a:avLst>
            </a:prstGeom>
            <a:solidFill>
              <a:schemeClr val="bg1"/>
            </a:solidFill>
            <a:ln w="25400" cap="flat">
              <a:noFill/>
              <a:prstDash val="solid"/>
              <a:round/>
            </a:ln>
            <a:effectLst>
              <a:outerShdw blurRad="367754" dist="101600" dir="5400000" algn="ctr" rotWithShape="0">
                <a:srgbClr val="000000">
                  <a:alpha val="12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effectLst/>
                <a:uFillTx/>
                <a:latin typeface="+mn-lt"/>
                <a:ea typeface="+mn-ea"/>
                <a:cs typeface="+mn-cs"/>
                <a:sym typeface="Helvetica Neue" panose="02000503000000020004"/>
              </a:endParaRPr>
            </a:p>
          </p:txBody>
        </p:sp>
        <p:pic>
          <p:nvPicPr>
            <p:cNvPr id="1031" name="Picture 7" descr="北京天坛医院 医联网云医院的标配"/>
            <p:cNvPicPr>
              <a:picLocks noChangeAspect="1" noChangeArrowheads="1"/>
            </p:cNvPicPr>
            <p:nvPr/>
          </p:nvPicPr>
          <p:blipFill rotWithShape="1">
            <a:blip r:embed="rId2">
              <a:extLst>
                <a:ext uri="{28A0092B-C50C-407E-A947-70E740481C1C}">
                  <a14:useLocalDpi xmlns:a14="http://schemas.microsoft.com/office/drawing/2010/main" val="0"/>
                </a:ext>
              </a:extLst>
            </a:blip>
            <a:srcRect l="11165" t="7742" r="14338"/>
            <a:stretch>
              <a:fillRect/>
            </a:stretch>
          </p:blipFill>
          <p:spPr bwMode="auto">
            <a:xfrm>
              <a:off x="13773584" y="7808665"/>
              <a:ext cx="8210878" cy="571985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p:cNvSpPr/>
          <p:nvPr/>
        </p:nvSpPr>
        <p:spPr>
          <a:xfrm>
            <a:off x="1523436" y="2084481"/>
            <a:ext cx="4921885" cy="583565"/>
          </a:xfrm>
          <a:prstGeom prst="rect">
            <a:avLst/>
          </a:prstGeom>
        </p:spPr>
        <p:txBody>
          <a:bodyPr wrap="none">
            <a:spAutoFit/>
          </a:bodyPr>
          <a:lstStyle/>
          <a:p>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COMPETITIVE</a:t>
            </a:r>
            <a:r>
              <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 </a:t>
            </a:r>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ANALYSIS</a:t>
            </a:r>
            <a:endPar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1206480" y="5407660"/>
            <a:ext cx="12831445" cy="7729855"/>
          </a:xfrm>
          <a:prstGeom prst="roundRect">
            <a:avLst>
              <a:gd name="adj" fmla="val 699"/>
            </a:avLst>
          </a:prstGeom>
          <a:solidFill>
            <a:schemeClr val="bg1"/>
          </a:solidFill>
          <a:ln w="25400" cap="flat">
            <a:noFill/>
            <a:prstDash val="solid"/>
            <a:round/>
          </a:ln>
          <a:effectLst>
            <a:outerShdw blurRad="367754" dist="101600" dir="5400000" algn="ctr" rotWithShape="0">
              <a:srgbClr val="000000">
                <a:alpha val="12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effectLst/>
              <a:uFillTx/>
              <a:latin typeface="+mn-lt"/>
              <a:ea typeface="+mn-ea"/>
              <a:cs typeface="+mn-cs"/>
              <a:sym typeface="Helvetica Neue" panose="02000503000000020004"/>
            </a:endParaRPr>
          </a:p>
        </p:txBody>
      </p:sp>
      <p:sp>
        <p:nvSpPr>
          <p:cNvPr id="24" name="圆角矩形 23"/>
          <p:cNvSpPr/>
          <p:nvPr/>
        </p:nvSpPr>
        <p:spPr>
          <a:xfrm>
            <a:off x="653415" y="5387340"/>
            <a:ext cx="10269855" cy="7750175"/>
          </a:xfrm>
          <a:prstGeom prst="roundRect">
            <a:avLst>
              <a:gd name="adj" fmla="val 699"/>
            </a:avLst>
          </a:prstGeom>
          <a:solidFill>
            <a:schemeClr val="bg1"/>
          </a:solidFill>
          <a:ln w="25400" cap="flat">
            <a:noFill/>
            <a:prstDash val="solid"/>
            <a:round/>
          </a:ln>
          <a:effectLst>
            <a:outerShdw blurRad="367754" dist="101600" dir="5400000" algn="ctr" rotWithShape="0">
              <a:srgbClr val="000000">
                <a:alpha val="12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effectLst/>
              <a:uFillTx/>
              <a:latin typeface="+mn-lt"/>
              <a:ea typeface="+mn-ea"/>
              <a:cs typeface="+mn-cs"/>
              <a:sym typeface="Helvetica Neue" panose="02000503000000020004"/>
            </a:endParaRPr>
          </a:p>
        </p:txBody>
      </p:sp>
      <p:sp>
        <p:nvSpPr>
          <p:cNvPr id="4" name="矩形 3"/>
          <p:cNvSpPr/>
          <p:nvPr/>
        </p:nvSpPr>
        <p:spPr>
          <a:xfrm>
            <a:off x="1585031" y="1310525"/>
            <a:ext cx="314960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rPr>
              <a:t>产品竞品分析</a:t>
            </a:r>
            <a:endPar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 name="Rectangle 1"/>
          <p:cNvSpPr>
            <a:spLocks noChangeArrowheads="1"/>
          </p:cNvSpPr>
          <p:nvPr/>
        </p:nvSpPr>
        <p:spPr bwMode="auto">
          <a:xfrm>
            <a:off x="1585031" y="4165183"/>
            <a:ext cx="10715005" cy="6915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just">
              <a:lnSpc>
                <a:spcPts val="4600"/>
              </a:lnSpc>
            </a:pPr>
            <a:r>
              <a:rPr lang="zh-CN" altLang="en-US"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服务案例：四川大学华西医院</a:t>
            </a:r>
            <a:endParaRPr lang="zh-CN" altLang="en-US"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矩形 5"/>
          <p:cNvSpPr/>
          <p:nvPr/>
        </p:nvSpPr>
        <p:spPr>
          <a:xfrm>
            <a:off x="1585031" y="3473944"/>
            <a:ext cx="7416800" cy="6400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lnSpc>
                <a:spcPts val="4200"/>
              </a:lnSpc>
            </a:pPr>
            <a:r>
              <a:rPr lang="zh-CN" altLang="en-US" sz="3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线上导诊解决方案</a:t>
            </a:r>
            <a:r>
              <a:rPr lang="en-US" altLang="zh-CN" sz="3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3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智能导诊客服</a:t>
            </a:r>
            <a:endParaRPr lang="zh-CN" altLang="en-US" sz="3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0" name="矩形 9"/>
          <p:cNvSpPr/>
          <p:nvPr/>
        </p:nvSpPr>
        <p:spPr>
          <a:xfrm>
            <a:off x="12943715" y="3152185"/>
            <a:ext cx="9357414" cy="20250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just">
              <a:lnSpc>
                <a:spcPts val="5000"/>
              </a:lnSpc>
            </a:pP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产品功能</a:t>
            </a:r>
            <a:r>
              <a:rPr lang="zh-CN" altLang="en-US" sz="26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：意图识别、知识库、智能问答、智能对话</a:t>
            </a:r>
            <a:endParaRPr lang="zh-CN" altLang="en-US" sz="26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ts val="5000"/>
              </a:lnSpc>
            </a:pP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应用场景</a:t>
            </a:r>
            <a:r>
              <a:rPr lang="zh-CN" altLang="en-US" sz="26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：挂号预约、病症咨询、智能导诊、报告检查审核</a:t>
            </a:r>
            <a:endParaRPr lang="zh-CN" altLang="en-US" sz="26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just">
              <a:lnSpc>
                <a:spcPts val="5000"/>
              </a:lnSpc>
            </a:pP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竞品企业</a:t>
            </a:r>
            <a:r>
              <a:rPr lang="zh-CN" altLang="en-US" sz="26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：左手医生、腾讯</a:t>
            </a:r>
            <a:r>
              <a:rPr lang="en-GB" altLang="zh-CN" sz="26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IG</a:t>
            </a:r>
            <a:endParaRPr lang="en-GB" altLang="zh-CN" sz="26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28" name="组合 27"/>
          <p:cNvGrpSpPr/>
          <p:nvPr/>
        </p:nvGrpSpPr>
        <p:grpSpPr>
          <a:xfrm>
            <a:off x="11544510" y="5755391"/>
            <a:ext cx="12166918" cy="6434143"/>
            <a:chOff x="1320282" y="5971947"/>
            <a:chExt cx="12166918" cy="6434143"/>
          </a:xfrm>
        </p:grpSpPr>
        <p:pic>
          <p:nvPicPr>
            <p:cNvPr id="12" name="图片 11"/>
            <p:cNvPicPr>
              <a:picLocks noChangeAspect="1"/>
            </p:cNvPicPr>
            <p:nvPr/>
          </p:nvPicPr>
          <p:blipFill>
            <a:blip r:embed="rId1"/>
            <a:stretch>
              <a:fillRect/>
            </a:stretch>
          </p:blipFill>
          <p:spPr>
            <a:xfrm>
              <a:off x="1320282" y="5971947"/>
              <a:ext cx="2972920" cy="6434143"/>
            </a:xfrm>
            <a:prstGeom prst="rect">
              <a:avLst/>
            </a:prstGeom>
          </p:spPr>
        </p:pic>
        <p:pic>
          <p:nvPicPr>
            <p:cNvPr id="13" name="图片 12"/>
            <p:cNvPicPr>
              <a:picLocks noChangeAspect="1"/>
            </p:cNvPicPr>
            <p:nvPr/>
          </p:nvPicPr>
          <p:blipFill>
            <a:blip r:embed="rId2"/>
            <a:stretch>
              <a:fillRect/>
            </a:stretch>
          </p:blipFill>
          <p:spPr>
            <a:xfrm>
              <a:off x="4384948" y="5971947"/>
              <a:ext cx="2972920" cy="6434143"/>
            </a:xfrm>
            <a:prstGeom prst="rect">
              <a:avLst/>
            </a:prstGeom>
          </p:spPr>
        </p:pic>
        <p:pic>
          <p:nvPicPr>
            <p:cNvPr id="14" name="图片 13"/>
            <p:cNvPicPr>
              <a:picLocks noChangeAspect="1"/>
            </p:cNvPicPr>
            <p:nvPr/>
          </p:nvPicPr>
          <p:blipFill>
            <a:blip r:embed="rId3"/>
            <a:stretch>
              <a:fillRect/>
            </a:stretch>
          </p:blipFill>
          <p:spPr>
            <a:xfrm>
              <a:off x="7449614" y="5971947"/>
              <a:ext cx="2972920" cy="6434143"/>
            </a:xfrm>
            <a:prstGeom prst="rect">
              <a:avLst/>
            </a:prstGeom>
          </p:spPr>
        </p:pic>
        <p:pic>
          <p:nvPicPr>
            <p:cNvPr id="15" name="图片 14"/>
            <p:cNvPicPr>
              <a:picLocks noChangeAspect="1"/>
            </p:cNvPicPr>
            <p:nvPr/>
          </p:nvPicPr>
          <p:blipFill>
            <a:blip r:embed="rId4"/>
            <a:stretch>
              <a:fillRect/>
            </a:stretch>
          </p:blipFill>
          <p:spPr>
            <a:xfrm>
              <a:off x="10514280" y="5971947"/>
              <a:ext cx="2972920" cy="6434143"/>
            </a:xfrm>
            <a:prstGeom prst="rect">
              <a:avLst/>
            </a:prstGeom>
          </p:spPr>
        </p:pic>
      </p:grpSp>
      <p:grpSp>
        <p:nvGrpSpPr>
          <p:cNvPr id="29" name="组合 28"/>
          <p:cNvGrpSpPr/>
          <p:nvPr/>
        </p:nvGrpSpPr>
        <p:grpSpPr>
          <a:xfrm>
            <a:off x="1146780" y="5755390"/>
            <a:ext cx="9388613" cy="6434143"/>
            <a:chOff x="14337264" y="5971947"/>
            <a:chExt cx="9388613" cy="6434143"/>
          </a:xfrm>
        </p:grpSpPr>
        <p:pic>
          <p:nvPicPr>
            <p:cNvPr id="19" name="图片 18"/>
            <p:cNvPicPr>
              <a:picLocks noChangeAspect="1"/>
            </p:cNvPicPr>
            <p:nvPr/>
          </p:nvPicPr>
          <p:blipFill>
            <a:blip r:embed="rId5"/>
            <a:stretch>
              <a:fillRect/>
            </a:stretch>
          </p:blipFill>
          <p:spPr>
            <a:xfrm>
              <a:off x="14337264" y="5971947"/>
              <a:ext cx="3068373" cy="6434143"/>
            </a:xfrm>
            <a:prstGeom prst="rect">
              <a:avLst/>
            </a:prstGeom>
          </p:spPr>
        </p:pic>
        <p:pic>
          <p:nvPicPr>
            <p:cNvPr id="20" name="图片 19"/>
            <p:cNvPicPr>
              <a:picLocks noChangeAspect="1"/>
            </p:cNvPicPr>
            <p:nvPr/>
          </p:nvPicPr>
          <p:blipFill>
            <a:blip r:embed="rId6"/>
            <a:stretch>
              <a:fillRect/>
            </a:stretch>
          </p:blipFill>
          <p:spPr>
            <a:xfrm>
              <a:off x="17497383" y="5971947"/>
              <a:ext cx="3068373" cy="6434143"/>
            </a:xfrm>
            <a:prstGeom prst="rect">
              <a:avLst/>
            </a:prstGeom>
          </p:spPr>
        </p:pic>
        <p:pic>
          <p:nvPicPr>
            <p:cNvPr id="21" name="图片 20"/>
            <p:cNvPicPr>
              <a:picLocks noChangeAspect="1"/>
            </p:cNvPicPr>
            <p:nvPr/>
          </p:nvPicPr>
          <p:blipFill>
            <a:blip r:embed="rId7"/>
            <a:stretch>
              <a:fillRect/>
            </a:stretch>
          </p:blipFill>
          <p:spPr>
            <a:xfrm>
              <a:off x="20657504" y="5971947"/>
              <a:ext cx="3068373" cy="6434143"/>
            </a:xfrm>
            <a:prstGeom prst="rect">
              <a:avLst/>
            </a:prstGeom>
          </p:spPr>
        </p:pic>
      </p:grpSp>
      <p:sp>
        <p:nvSpPr>
          <p:cNvPr id="26" name="矩形 25"/>
          <p:cNvSpPr/>
          <p:nvPr/>
        </p:nvSpPr>
        <p:spPr>
          <a:xfrm>
            <a:off x="5279125" y="12417011"/>
            <a:ext cx="1422400" cy="5016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r>
              <a:rPr lang="zh-CN" altLang="en-US" sz="2600" b="1" dirty="0">
                <a:solidFill>
                  <a:schemeClr val="tx1">
                    <a:lumMod val="65000"/>
                    <a:lumOff val="35000"/>
                  </a:schemeClr>
                </a:solidFill>
                <a:latin typeface="Microsoft YaHei" panose="020B0503020204020204" pitchFamily="34" charset="-122"/>
                <a:ea typeface="Microsoft YaHei" panose="020B0503020204020204" pitchFamily="34" charset="-122"/>
              </a:rPr>
              <a:t>病情咨询</a:t>
            </a:r>
            <a:endParaRPr lang="zh-CN" altLang="en-US" sz="26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0" name="矩形 29"/>
          <p:cNvSpPr/>
          <p:nvPr/>
        </p:nvSpPr>
        <p:spPr>
          <a:xfrm>
            <a:off x="16910406" y="12417011"/>
            <a:ext cx="1422400" cy="5016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r>
              <a:rPr lang="zh-CN" altLang="en-US" sz="2600" b="1" dirty="0">
                <a:solidFill>
                  <a:schemeClr val="tx1">
                    <a:lumMod val="65000"/>
                    <a:lumOff val="35000"/>
                  </a:schemeClr>
                </a:solidFill>
                <a:latin typeface="Microsoft YaHei" panose="020B0503020204020204" pitchFamily="34" charset="-122"/>
                <a:ea typeface="Microsoft YaHei" panose="020B0503020204020204" pitchFamily="34" charset="-122"/>
              </a:rPr>
              <a:t>预约挂号</a:t>
            </a:r>
            <a:endParaRPr lang="zh-CN" altLang="en-US" sz="26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矩形 21"/>
          <p:cNvSpPr/>
          <p:nvPr/>
        </p:nvSpPr>
        <p:spPr>
          <a:xfrm>
            <a:off x="1523436" y="2084481"/>
            <a:ext cx="4921885" cy="583565"/>
          </a:xfrm>
          <a:prstGeom prst="rect">
            <a:avLst/>
          </a:prstGeom>
        </p:spPr>
        <p:txBody>
          <a:bodyPr wrap="none">
            <a:spAutoFit/>
          </a:bodyPr>
          <a:lstStyle/>
          <a:p>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COMPETITIVE</a:t>
            </a:r>
            <a:r>
              <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 </a:t>
            </a:r>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ANALYSIS</a:t>
            </a:r>
            <a:endPar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A1F"/>
        </a:solidFill>
        <a:effectLst/>
      </p:bgPr>
    </p:bg>
    <p:spTree>
      <p:nvGrpSpPr>
        <p:cNvPr id="1" name=""/>
        <p:cNvGrpSpPr/>
        <p:nvPr/>
      </p:nvGrpSpPr>
      <p:grpSpPr>
        <a:xfrm>
          <a:off x="0" y="0"/>
          <a:ext cx="0" cy="0"/>
          <a:chOff x="0" y="0"/>
          <a:chExt cx="0" cy="0"/>
        </a:xfrm>
      </p:grpSpPr>
      <p:sp>
        <p:nvSpPr>
          <p:cNvPr id="34" name="矩形 33"/>
          <p:cNvSpPr/>
          <p:nvPr/>
        </p:nvSpPr>
        <p:spPr>
          <a:xfrm>
            <a:off x="685313" y="635142"/>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bg1"/>
                </a:solidFill>
                <a:latin typeface="Microsoft YaHei" panose="020B0503020204020204" pitchFamily="34" charset="-122"/>
                <a:ea typeface="Microsoft YaHei" panose="020B0503020204020204" pitchFamily="34" charset="-122"/>
              </a:rPr>
              <a:t>竞品分析</a:t>
            </a:r>
            <a:endParaRPr lang="zh-CN" altLang="en-US" sz="4000" b="1" dirty="0">
              <a:solidFill>
                <a:schemeClr val="bg1"/>
              </a:solidFill>
              <a:latin typeface="Microsoft YaHei" panose="020B0503020204020204" pitchFamily="34" charset="-122"/>
              <a:ea typeface="Microsoft YaHei" panose="020B0503020204020204" pitchFamily="34" charset="-122"/>
            </a:endParaRPr>
          </a:p>
        </p:txBody>
      </p:sp>
      <p:sp>
        <p:nvSpPr>
          <p:cNvPr id="5" name="圆角矩形 4"/>
          <p:cNvSpPr/>
          <p:nvPr/>
        </p:nvSpPr>
        <p:spPr>
          <a:xfrm>
            <a:off x="676721" y="3022600"/>
            <a:ext cx="3024000" cy="828000"/>
          </a:xfrm>
          <a:prstGeom prst="roundRect">
            <a:avLst>
              <a:gd name="adj" fmla="val 50000"/>
            </a:avLst>
          </a:prstGeom>
          <a:solidFill>
            <a:srgbClr val="2D3037"/>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语义识别准确率</a:t>
            </a:r>
            <a:endParaRPr kumimoji="0" lang="zh-CN" altLang="en-US" sz="24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6" name="圆角矩形 35"/>
          <p:cNvSpPr/>
          <p:nvPr/>
        </p:nvSpPr>
        <p:spPr>
          <a:xfrm>
            <a:off x="676721" y="4323589"/>
            <a:ext cx="3024000" cy="828000"/>
          </a:xfrm>
          <a:prstGeom prst="roundRect">
            <a:avLst>
              <a:gd name="adj" fmla="val 50000"/>
            </a:avLst>
          </a:prstGeom>
          <a:solidFill>
            <a:srgbClr val="2D3037"/>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4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产品功能</a:t>
            </a:r>
            <a:endParaRPr kumimoji="0" lang="zh-CN" altLang="en-US" sz="24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40" name="圆角矩形 39"/>
          <p:cNvSpPr/>
          <p:nvPr/>
        </p:nvSpPr>
        <p:spPr>
          <a:xfrm>
            <a:off x="685313" y="10161923"/>
            <a:ext cx="3024000" cy="828000"/>
          </a:xfrm>
          <a:prstGeom prst="roundRect">
            <a:avLst>
              <a:gd name="adj" fmla="val 50000"/>
            </a:avLst>
          </a:prstGeom>
          <a:solidFill>
            <a:srgbClr val="2D3037"/>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b="1" dirty="0">
                <a:solidFill>
                  <a:schemeClr val="bg1"/>
                </a:solidFill>
                <a:latin typeface="Microsoft YaHei" panose="020B0503020204020204" pitchFamily="34" charset="-122"/>
                <a:ea typeface="Microsoft YaHei" panose="020B0503020204020204" pitchFamily="34" charset="-122"/>
              </a:rPr>
              <a:t>产品服务</a:t>
            </a:r>
            <a:endParaRPr kumimoji="0" lang="zh-CN" altLang="en-US" sz="24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41" name="圆角矩形 40"/>
          <p:cNvSpPr/>
          <p:nvPr/>
        </p:nvSpPr>
        <p:spPr>
          <a:xfrm>
            <a:off x="4367433" y="2031250"/>
            <a:ext cx="4675845" cy="1951430"/>
          </a:xfrm>
          <a:prstGeom prst="roundRect">
            <a:avLst>
              <a:gd name="adj" fmla="val 3200"/>
            </a:avLst>
          </a:prstGeom>
          <a:noFill/>
          <a:ln w="25400" cap="flat">
            <a:solidFill>
              <a:schemeClr val="bg1">
                <a:alpha val="20000"/>
              </a:schemeClr>
            </a:solid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6" name="文本框 5"/>
          <p:cNvSpPr txBox="1"/>
          <p:nvPr/>
        </p:nvSpPr>
        <p:spPr>
          <a:xfrm>
            <a:off x="4941175" y="2355903"/>
            <a:ext cx="2181687"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echo</a:t>
            </a:r>
            <a:r>
              <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机器人</a:t>
            </a:r>
            <a:endPar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46" name="文本框 45"/>
          <p:cNvSpPr txBox="1"/>
          <p:nvPr/>
        </p:nvSpPr>
        <p:spPr>
          <a:xfrm>
            <a:off x="4941175" y="2901575"/>
            <a:ext cx="3961867" cy="87203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b="1">
                <a:solidFill>
                  <a:schemeClr val="bg1"/>
                </a:solidFill>
                <a:latin typeface="Microsoft YaHei" panose="020B0503020204020204" pitchFamily="34" charset="-122"/>
                <a:ea typeface="Microsoft YaHei" panose="020B0503020204020204" pitchFamily="34" charset="-122"/>
              </a:defRPr>
            </a:lvl1pPr>
          </a:lstStyle>
          <a:p>
            <a:pPr algn="l">
              <a:lnSpc>
                <a:spcPts val="3000"/>
              </a:lnSpc>
            </a:pPr>
            <a:r>
              <a:rPr lang="zh-CN" altLang="en-US" sz="2000" b="0" dirty="0"/>
              <a:t>自研</a:t>
            </a:r>
            <a:r>
              <a:rPr lang="en-GB" altLang="zh-CN" sz="2000" b="0" dirty="0"/>
              <a:t>AI</a:t>
            </a:r>
            <a:r>
              <a:rPr lang="zh-CN" altLang="en-US" sz="2000" b="0" dirty="0"/>
              <a:t>技术，具备热词技术</a:t>
            </a:r>
            <a:endParaRPr lang="zh-CN" altLang="en-US" sz="2000" b="0" dirty="0"/>
          </a:p>
          <a:p>
            <a:pPr algn="l">
              <a:lnSpc>
                <a:spcPts val="3000"/>
              </a:lnSpc>
            </a:pPr>
            <a:r>
              <a:rPr lang="zh-CN" altLang="en-US" sz="2000" b="0" dirty="0"/>
              <a:t>实际运用场景，</a:t>
            </a:r>
            <a:r>
              <a:rPr lang="en-US" altLang="zh-CN" sz="2000" b="0" dirty="0"/>
              <a:t>93%</a:t>
            </a:r>
            <a:r>
              <a:rPr lang="zh-CN" altLang="en-US" sz="2000" b="0" dirty="0"/>
              <a:t>识别准确率</a:t>
            </a:r>
            <a:endParaRPr lang="zh-CN" altLang="en-US" sz="2000" b="0" dirty="0"/>
          </a:p>
        </p:txBody>
      </p:sp>
      <p:sp>
        <p:nvSpPr>
          <p:cNvPr id="52" name="圆角矩形 51"/>
          <p:cNvSpPr/>
          <p:nvPr/>
        </p:nvSpPr>
        <p:spPr>
          <a:xfrm>
            <a:off x="9320088" y="2031250"/>
            <a:ext cx="4675845" cy="1951430"/>
          </a:xfrm>
          <a:prstGeom prst="roundRect">
            <a:avLst>
              <a:gd name="adj" fmla="val 3200"/>
            </a:avLst>
          </a:prstGeom>
          <a:noFill/>
          <a:ln w="25400" cap="flat">
            <a:solidFill>
              <a:schemeClr val="bg1">
                <a:alpha val="20000"/>
              </a:schemeClr>
            </a:solid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57" name="文本框 56"/>
          <p:cNvSpPr txBox="1"/>
          <p:nvPr/>
        </p:nvSpPr>
        <p:spPr>
          <a:xfrm>
            <a:off x="10020830" y="2355903"/>
            <a:ext cx="1641475"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左手医生</a:t>
            </a:r>
            <a:endPar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58" name="文本框 57"/>
          <p:cNvSpPr txBox="1"/>
          <p:nvPr/>
        </p:nvSpPr>
        <p:spPr>
          <a:xfrm>
            <a:off x="10020830" y="2901575"/>
            <a:ext cx="3240375" cy="87203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000"/>
              </a:lnSpc>
              <a:defRPr sz="2000">
                <a:solidFill>
                  <a:schemeClr val="bg1"/>
                </a:solidFill>
                <a:latin typeface="Microsoft YaHei" panose="020B0503020204020204" pitchFamily="34" charset="-122"/>
                <a:ea typeface="Microsoft YaHei" panose="020B0503020204020204" pitchFamily="34" charset="-122"/>
              </a:defRPr>
            </a:lvl1pPr>
          </a:lstStyle>
          <a:p>
            <a:r>
              <a:rPr lang="zh-CN" altLang="en-US" dirty="0"/>
              <a:t>集成第三方技术</a:t>
            </a:r>
            <a:r>
              <a:rPr lang="en-GB" altLang="zh-CN" dirty="0"/>
              <a:t>AI</a:t>
            </a:r>
            <a:r>
              <a:rPr lang="zh-CN" altLang="en-US" dirty="0"/>
              <a:t>技术</a:t>
            </a:r>
            <a:endParaRPr lang="zh-CN" altLang="en-US" dirty="0"/>
          </a:p>
          <a:p>
            <a:r>
              <a:rPr lang="zh-CN" altLang="en-US" dirty="0"/>
              <a:t>识别准确率</a:t>
            </a:r>
            <a:r>
              <a:rPr lang="en-US" altLang="zh-CN" dirty="0"/>
              <a:t>90%+</a:t>
            </a:r>
            <a:endParaRPr lang="zh-CN" altLang="en-US" dirty="0"/>
          </a:p>
        </p:txBody>
      </p:sp>
      <p:sp>
        <p:nvSpPr>
          <p:cNvPr id="65" name="圆角矩形 64"/>
          <p:cNvSpPr/>
          <p:nvPr/>
        </p:nvSpPr>
        <p:spPr>
          <a:xfrm>
            <a:off x="14272743" y="2031250"/>
            <a:ext cx="4675845" cy="1951430"/>
          </a:xfrm>
          <a:prstGeom prst="roundRect">
            <a:avLst>
              <a:gd name="adj" fmla="val 3200"/>
            </a:avLst>
          </a:prstGeom>
          <a:noFill/>
          <a:ln w="25400" cap="flat">
            <a:solidFill>
              <a:schemeClr val="bg1">
                <a:alpha val="20000"/>
              </a:schemeClr>
            </a:solid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66" name="文本框 65"/>
          <p:cNvSpPr txBox="1"/>
          <p:nvPr/>
        </p:nvSpPr>
        <p:spPr>
          <a:xfrm>
            <a:off x="14998885" y="2355903"/>
            <a:ext cx="1296830"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腾讯</a:t>
            </a:r>
            <a:r>
              <a:rPr kumimoji="0" lang="en-US" altLang="zh-CN"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IG</a:t>
            </a:r>
            <a:endPar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67" name="文本框 66"/>
          <p:cNvSpPr txBox="1"/>
          <p:nvPr/>
        </p:nvSpPr>
        <p:spPr>
          <a:xfrm>
            <a:off x="14998885" y="2901575"/>
            <a:ext cx="2831915" cy="87203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000"/>
              </a:lnSpc>
              <a:defRPr sz="2000">
                <a:solidFill>
                  <a:schemeClr val="bg1"/>
                </a:solidFill>
                <a:latin typeface="Microsoft YaHei" panose="020B0503020204020204" pitchFamily="34" charset="-122"/>
                <a:ea typeface="Microsoft YaHei" panose="020B0503020204020204" pitchFamily="34" charset="-122"/>
              </a:defRPr>
            </a:lvl1pPr>
          </a:lstStyle>
          <a:p>
            <a:r>
              <a:rPr lang="zh-CN" altLang="en-US" dirty="0"/>
              <a:t>自研技术</a:t>
            </a:r>
            <a:endParaRPr lang="zh-CN" altLang="en-US" dirty="0"/>
          </a:p>
          <a:p>
            <a:r>
              <a:rPr lang="zh-CN" altLang="en-US" dirty="0"/>
              <a:t>识别准确率</a:t>
            </a:r>
            <a:r>
              <a:rPr lang="en-US" altLang="zh-CN" dirty="0"/>
              <a:t>96%</a:t>
            </a:r>
            <a:r>
              <a:rPr lang="zh-CN" altLang="en-US" dirty="0"/>
              <a:t>以上</a:t>
            </a:r>
            <a:endParaRPr lang="zh-CN" altLang="en-US" dirty="0"/>
          </a:p>
        </p:txBody>
      </p:sp>
      <p:sp>
        <p:nvSpPr>
          <p:cNvPr id="76" name="圆角矩形 75"/>
          <p:cNvSpPr/>
          <p:nvPr/>
        </p:nvSpPr>
        <p:spPr>
          <a:xfrm>
            <a:off x="19225397" y="2031250"/>
            <a:ext cx="4675845" cy="1951430"/>
          </a:xfrm>
          <a:prstGeom prst="roundRect">
            <a:avLst>
              <a:gd name="adj" fmla="val 3200"/>
            </a:avLst>
          </a:prstGeom>
          <a:noFill/>
          <a:ln w="25400" cap="flat">
            <a:solidFill>
              <a:schemeClr val="bg1">
                <a:alpha val="20000"/>
              </a:schemeClr>
            </a:solid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78" name="文本框 77"/>
          <p:cNvSpPr txBox="1"/>
          <p:nvPr/>
        </p:nvSpPr>
        <p:spPr>
          <a:xfrm>
            <a:off x="20002339" y="2355903"/>
            <a:ext cx="2026196"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艾娃机器人</a:t>
            </a:r>
            <a:endPar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79" name="文本框 78"/>
          <p:cNvSpPr txBox="1"/>
          <p:nvPr/>
        </p:nvSpPr>
        <p:spPr>
          <a:xfrm>
            <a:off x="20002339" y="2901575"/>
            <a:ext cx="2816536" cy="87203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000"/>
              </a:lnSpc>
              <a:defRPr sz="2000">
                <a:solidFill>
                  <a:schemeClr val="bg1"/>
                </a:solidFill>
                <a:latin typeface="Microsoft YaHei" panose="020B0503020204020204" pitchFamily="34" charset="-122"/>
                <a:ea typeface="Microsoft YaHei" panose="020B0503020204020204" pitchFamily="34" charset="-122"/>
              </a:defRPr>
            </a:lvl1pPr>
          </a:lstStyle>
          <a:p>
            <a:r>
              <a:rPr lang="zh-CN" altLang="en-US" dirty="0"/>
              <a:t>集成第三方</a:t>
            </a:r>
            <a:r>
              <a:rPr lang="en-GB" altLang="zh-CN" dirty="0"/>
              <a:t>AI</a:t>
            </a:r>
            <a:r>
              <a:rPr lang="zh-CN" altLang="en-US" dirty="0"/>
              <a:t>技术</a:t>
            </a:r>
            <a:endParaRPr lang="zh-CN" altLang="en-US" dirty="0"/>
          </a:p>
          <a:p>
            <a:r>
              <a:rPr lang="zh-CN" altLang="en-US" dirty="0"/>
              <a:t>识别准确率</a:t>
            </a:r>
            <a:r>
              <a:rPr lang="en-US" altLang="zh-CN" dirty="0"/>
              <a:t>93%</a:t>
            </a:r>
            <a:endParaRPr lang="zh-CN" altLang="en-US" dirty="0"/>
          </a:p>
        </p:txBody>
      </p:sp>
      <p:sp>
        <p:nvSpPr>
          <p:cNvPr id="80" name="文本框 79"/>
          <p:cNvSpPr txBox="1"/>
          <p:nvPr/>
        </p:nvSpPr>
        <p:spPr>
          <a:xfrm>
            <a:off x="4941175" y="4323589"/>
            <a:ext cx="3240375" cy="228267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语义理解技术</a:t>
            </a:r>
            <a:endParaRPr lang="zh-CN" altLang="en-US" sz="2000" dirty="0"/>
          </a:p>
          <a:p>
            <a:r>
              <a:rPr lang="en-GB" altLang="zh-CN" sz="2000" dirty="0"/>
              <a:t>AI</a:t>
            </a:r>
            <a:r>
              <a:rPr lang="zh-CN" altLang="en-US" sz="2000" dirty="0"/>
              <a:t>智能对话</a:t>
            </a:r>
            <a:endParaRPr lang="zh-CN" altLang="en-US" sz="2000" dirty="0"/>
          </a:p>
          <a:p>
            <a:r>
              <a:rPr lang="zh-CN" altLang="en-US" sz="2000" dirty="0"/>
              <a:t>病症关联推荐</a:t>
            </a:r>
            <a:endParaRPr lang="zh-CN" altLang="en-US" sz="2000" dirty="0"/>
          </a:p>
          <a:p>
            <a:r>
              <a:rPr lang="zh-CN" altLang="en-US" sz="2000" dirty="0"/>
              <a:t>医疗知识库</a:t>
            </a:r>
            <a:endParaRPr lang="zh-CN" altLang="en-US" sz="2000" dirty="0"/>
          </a:p>
          <a:p>
            <a:r>
              <a:rPr lang="zh-CN" altLang="en-US" sz="2000" dirty="0"/>
              <a:t>寒暄闲聊</a:t>
            </a:r>
            <a:endParaRPr lang="zh-CN" altLang="en-US" sz="2000" dirty="0"/>
          </a:p>
        </p:txBody>
      </p:sp>
      <p:sp>
        <p:nvSpPr>
          <p:cNvPr id="81" name="文本框 80"/>
          <p:cNvSpPr txBox="1"/>
          <p:nvPr/>
        </p:nvSpPr>
        <p:spPr>
          <a:xfrm>
            <a:off x="10020830" y="4323589"/>
            <a:ext cx="3240375" cy="184665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医疗文献图谱化</a:t>
            </a:r>
            <a:endParaRPr lang="zh-CN" altLang="en-US" sz="2000" dirty="0"/>
          </a:p>
          <a:p>
            <a:r>
              <a:rPr lang="zh-CN" altLang="en-US" sz="2000" dirty="0"/>
              <a:t>语义理解技术</a:t>
            </a:r>
            <a:endParaRPr lang="zh-CN" altLang="en-US" sz="2000" dirty="0"/>
          </a:p>
          <a:p>
            <a:r>
              <a:rPr lang="zh-CN" altLang="en-US" sz="2000" dirty="0"/>
              <a:t>医疗知识推理</a:t>
            </a:r>
            <a:endParaRPr lang="zh-CN" altLang="en-US" sz="2000" dirty="0"/>
          </a:p>
          <a:p>
            <a:r>
              <a:rPr lang="zh-CN" altLang="en-US" sz="2000" dirty="0"/>
              <a:t>智能对话交互</a:t>
            </a:r>
            <a:endParaRPr lang="zh-CN" altLang="en-US" sz="2000" dirty="0"/>
          </a:p>
        </p:txBody>
      </p:sp>
      <p:sp>
        <p:nvSpPr>
          <p:cNvPr id="82" name="文本框 81"/>
          <p:cNvSpPr txBox="1"/>
          <p:nvPr/>
        </p:nvSpPr>
        <p:spPr>
          <a:xfrm>
            <a:off x="14998885" y="4323589"/>
            <a:ext cx="3240375" cy="184665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en-GB" altLang="zh-CN" sz="2000" dirty="0"/>
              <a:t>AI </a:t>
            </a:r>
            <a:r>
              <a:rPr lang="zh-CN" altLang="en-US" sz="2000" dirty="0"/>
              <a:t>智能问答</a:t>
            </a:r>
            <a:endParaRPr lang="zh-CN" altLang="en-US" sz="2000" dirty="0"/>
          </a:p>
          <a:p>
            <a:r>
              <a:rPr lang="zh-CN" altLang="en-US" sz="2000" dirty="0"/>
              <a:t>医学知识丰富</a:t>
            </a:r>
            <a:endParaRPr lang="zh-CN" altLang="en-US" sz="2000" dirty="0"/>
          </a:p>
          <a:p>
            <a:r>
              <a:rPr lang="zh-CN" altLang="en-US" sz="2000" dirty="0"/>
              <a:t>全科室覆盖</a:t>
            </a:r>
            <a:endParaRPr lang="zh-CN" altLang="en-US" sz="2000" dirty="0"/>
          </a:p>
          <a:p>
            <a:r>
              <a:rPr lang="zh-CN" altLang="en-US" sz="2000" dirty="0"/>
              <a:t>产品成熟，市场份额领先</a:t>
            </a:r>
            <a:endParaRPr lang="zh-CN" altLang="en-US" sz="2000" dirty="0"/>
          </a:p>
        </p:txBody>
      </p:sp>
      <p:sp>
        <p:nvSpPr>
          <p:cNvPr id="83" name="文本框 82"/>
          <p:cNvSpPr txBox="1"/>
          <p:nvPr/>
        </p:nvSpPr>
        <p:spPr>
          <a:xfrm>
            <a:off x="20002339" y="4323589"/>
            <a:ext cx="3240375" cy="228267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人脸识别</a:t>
            </a:r>
            <a:endParaRPr lang="zh-CN" altLang="en-US" sz="2000" dirty="0"/>
          </a:p>
          <a:p>
            <a:r>
              <a:rPr lang="zh-CN" altLang="en-US" sz="2000" dirty="0"/>
              <a:t>语言交互</a:t>
            </a:r>
            <a:endParaRPr lang="zh-CN" altLang="en-US" sz="2000" dirty="0"/>
          </a:p>
          <a:p>
            <a:r>
              <a:rPr lang="zh-CN" altLang="en-US" sz="2000" dirty="0"/>
              <a:t>闲聊对话</a:t>
            </a:r>
            <a:endParaRPr lang="zh-CN" altLang="en-US" sz="2000" dirty="0"/>
          </a:p>
          <a:p>
            <a:r>
              <a:rPr lang="zh-CN" altLang="en-US" sz="2000" dirty="0"/>
              <a:t>多机互联</a:t>
            </a:r>
            <a:endParaRPr lang="zh-CN" altLang="en-US" sz="2000" dirty="0"/>
          </a:p>
          <a:p>
            <a:r>
              <a:rPr lang="zh-CN" altLang="en-US" sz="2000" dirty="0"/>
              <a:t>导航定位</a:t>
            </a:r>
            <a:endParaRPr lang="zh-CN" altLang="en-US" sz="2000" dirty="0"/>
          </a:p>
        </p:txBody>
      </p:sp>
      <p:sp>
        <p:nvSpPr>
          <p:cNvPr id="37" name="圆角矩形 36"/>
          <p:cNvSpPr/>
          <p:nvPr/>
        </p:nvSpPr>
        <p:spPr>
          <a:xfrm>
            <a:off x="676721" y="7065979"/>
            <a:ext cx="3024000" cy="828000"/>
          </a:xfrm>
          <a:prstGeom prst="roundRect">
            <a:avLst>
              <a:gd name="adj" fmla="val 50000"/>
            </a:avLst>
          </a:prstGeom>
          <a:solidFill>
            <a:srgbClr val="2D3037"/>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b="1" dirty="0">
                <a:solidFill>
                  <a:schemeClr val="bg1"/>
                </a:solidFill>
                <a:latin typeface="Microsoft YaHei" panose="020B0503020204020204" pitchFamily="34" charset="-122"/>
                <a:ea typeface="Microsoft YaHei" panose="020B0503020204020204" pitchFamily="34" charset="-122"/>
              </a:rPr>
              <a:t>展现形式</a:t>
            </a:r>
            <a:endParaRPr kumimoji="0" lang="zh-CN" altLang="en-US" sz="24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84" name="文本框 83"/>
          <p:cNvSpPr txBox="1"/>
          <p:nvPr/>
        </p:nvSpPr>
        <p:spPr>
          <a:xfrm>
            <a:off x="4941175" y="7210675"/>
            <a:ext cx="1953958" cy="53860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移动端</a:t>
            </a:r>
            <a:r>
              <a:rPr lang="en-US" altLang="zh-CN" sz="2000" dirty="0"/>
              <a:t>+</a:t>
            </a:r>
            <a:r>
              <a:rPr lang="zh-CN" altLang="en-US" sz="2000" dirty="0"/>
              <a:t>硬件</a:t>
            </a:r>
            <a:endParaRPr lang="zh-CN" altLang="en-US" sz="2000" dirty="0"/>
          </a:p>
        </p:txBody>
      </p:sp>
      <p:sp>
        <p:nvSpPr>
          <p:cNvPr id="85" name="文本框 84"/>
          <p:cNvSpPr txBox="1"/>
          <p:nvPr/>
        </p:nvSpPr>
        <p:spPr>
          <a:xfrm>
            <a:off x="10020830" y="7210675"/>
            <a:ext cx="1953958" cy="53860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移动端</a:t>
            </a:r>
            <a:r>
              <a:rPr lang="en-US" altLang="zh-CN" sz="2000" dirty="0"/>
              <a:t>+</a:t>
            </a:r>
            <a:r>
              <a:rPr lang="zh-CN" altLang="en-US" sz="2000" dirty="0"/>
              <a:t>硬件</a:t>
            </a:r>
            <a:endParaRPr lang="zh-CN" altLang="en-US" sz="2000" dirty="0"/>
          </a:p>
        </p:txBody>
      </p:sp>
      <p:sp>
        <p:nvSpPr>
          <p:cNvPr id="86" name="文本框 85"/>
          <p:cNvSpPr txBox="1"/>
          <p:nvPr/>
        </p:nvSpPr>
        <p:spPr>
          <a:xfrm>
            <a:off x="14998885" y="7210675"/>
            <a:ext cx="1953958" cy="53860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移动端</a:t>
            </a:r>
            <a:r>
              <a:rPr lang="en-US" altLang="zh-CN" sz="2000" dirty="0"/>
              <a:t>+</a:t>
            </a:r>
            <a:r>
              <a:rPr lang="zh-CN" altLang="en-US" sz="2000" dirty="0"/>
              <a:t>硬件</a:t>
            </a:r>
            <a:endParaRPr lang="zh-CN" altLang="en-US" sz="2000" dirty="0"/>
          </a:p>
        </p:txBody>
      </p:sp>
      <p:sp>
        <p:nvSpPr>
          <p:cNvPr id="87" name="文本框 86"/>
          <p:cNvSpPr txBox="1"/>
          <p:nvPr/>
        </p:nvSpPr>
        <p:spPr>
          <a:xfrm>
            <a:off x="20002339" y="7210675"/>
            <a:ext cx="1953958" cy="53860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自研实体机器人</a:t>
            </a:r>
            <a:endParaRPr lang="zh-CN" altLang="en-US" sz="2000" dirty="0"/>
          </a:p>
        </p:txBody>
      </p:sp>
      <p:sp>
        <p:nvSpPr>
          <p:cNvPr id="38" name="圆角矩形 37"/>
          <p:cNvSpPr/>
          <p:nvPr/>
        </p:nvSpPr>
        <p:spPr>
          <a:xfrm>
            <a:off x="685313" y="8615579"/>
            <a:ext cx="3024000" cy="828000"/>
          </a:xfrm>
          <a:prstGeom prst="roundRect">
            <a:avLst>
              <a:gd name="adj" fmla="val 50000"/>
            </a:avLst>
          </a:prstGeom>
          <a:solidFill>
            <a:srgbClr val="2D3037"/>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400" b="1" dirty="0">
                <a:solidFill>
                  <a:schemeClr val="bg1"/>
                </a:solidFill>
                <a:latin typeface="Microsoft YaHei" panose="020B0503020204020204" pitchFamily="34" charset="-122"/>
                <a:ea typeface="Microsoft YaHei" panose="020B0503020204020204" pitchFamily="34" charset="-122"/>
              </a:rPr>
              <a:t>接入方式</a:t>
            </a:r>
            <a:endParaRPr kumimoji="0" lang="zh-CN" altLang="en-US" sz="24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88" name="文本框 87"/>
          <p:cNvSpPr txBox="1"/>
          <p:nvPr/>
        </p:nvSpPr>
        <p:spPr>
          <a:xfrm>
            <a:off x="4941175" y="8615579"/>
            <a:ext cx="2425229" cy="97462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en-US" altLang="zh-CN" sz="2000" dirty="0"/>
              <a:t>SaaS</a:t>
            </a:r>
            <a:r>
              <a:rPr lang="zh-CN" altLang="en-US" sz="2000" dirty="0"/>
              <a:t>云端</a:t>
            </a:r>
            <a:r>
              <a:rPr lang="en-US" altLang="zh-CN" sz="2000" dirty="0"/>
              <a:t>+</a:t>
            </a:r>
            <a:r>
              <a:rPr lang="zh-CN" altLang="en-US" sz="2000" dirty="0"/>
              <a:t>定制化</a:t>
            </a:r>
            <a:endParaRPr lang="en-US" altLang="zh-CN" sz="2000" dirty="0"/>
          </a:p>
          <a:p>
            <a:r>
              <a:rPr lang="zh-CN" altLang="en-US" sz="2000" dirty="0"/>
              <a:t>无侵入式接入</a:t>
            </a:r>
            <a:endParaRPr lang="zh-CN" altLang="en-US" sz="2000" dirty="0"/>
          </a:p>
        </p:txBody>
      </p:sp>
      <p:sp>
        <p:nvSpPr>
          <p:cNvPr id="89" name="文本框 88"/>
          <p:cNvSpPr txBox="1"/>
          <p:nvPr/>
        </p:nvSpPr>
        <p:spPr>
          <a:xfrm>
            <a:off x="10020830" y="8615579"/>
            <a:ext cx="2425229" cy="53860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en-US" altLang="zh-CN" sz="2000" dirty="0"/>
              <a:t>H5</a:t>
            </a:r>
            <a:r>
              <a:rPr lang="zh-CN" altLang="en-US" sz="2000" dirty="0"/>
              <a:t>、</a:t>
            </a:r>
            <a:r>
              <a:rPr lang="en-US" altLang="zh-CN" sz="2000" dirty="0"/>
              <a:t>JS-SDK</a:t>
            </a:r>
            <a:r>
              <a:rPr lang="zh-CN" altLang="en-US" sz="2000" dirty="0"/>
              <a:t>、</a:t>
            </a:r>
            <a:r>
              <a:rPr lang="en-US" altLang="zh-CN" sz="2000" dirty="0"/>
              <a:t>API</a:t>
            </a:r>
            <a:endParaRPr lang="zh-CN" altLang="en-US" sz="2000" dirty="0"/>
          </a:p>
        </p:txBody>
      </p:sp>
      <p:sp>
        <p:nvSpPr>
          <p:cNvPr id="90" name="文本框 89"/>
          <p:cNvSpPr txBox="1"/>
          <p:nvPr/>
        </p:nvSpPr>
        <p:spPr>
          <a:xfrm>
            <a:off x="14998885" y="8615579"/>
            <a:ext cx="2425229" cy="53860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定制化轻量接入</a:t>
            </a:r>
            <a:endParaRPr lang="zh-CN" altLang="en-US" sz="2000" dirty="0"/>
          </a:p>
        </p:txBody>
      </p:sp>
      <p:sp>
        <p:nvSpPr>
          <p:cNvPr id="91" name="文本框 90"/>
          <p:cNvSpPr txBox="1"/>
          <p:nvPr/>
        </p:nvSpPr>
        <p:spPr>
          <a:xfrm>
            <a:off x="20002339" y="8615579"/>
            <a:ext cx="2425229" cy="53860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en-US" altLang="zh-CN" sz="2000" dirty="0"/>
              <a:t>JS-SDK</a:t>
            </a:r>
            <a:r>
              <a:rPr lang="zh-CN" altLang="en-US" sz="2000" dirty="0"/>
              <a:t>、</a:t>
            </a:r>
            <a:r>
              <a:rPr lang="en-US" altLang="zh-CN" sz="2000" dirty="0"/>
              <a:t>API</a:t>
            </a:r>
            <a:endParaRPr lang="zh-CN" altLang="en-US" sz="2000" dirty="0"/>
          </a:p>
        </p:txBody>
      </p:sp>
      <p:sp>
        <p:nvSpPr>
          <p:cNvPr id="92" name="文本框 91"/>
          <p:cNvSpPr txBox="1"/>
          <p:nvPr/>
        </p:nvSpPr>
        <p:spPr>
          <a:xfrm>
            <a:off x="4941175" y="10161923"/>
            <a:ext cx="3240375" cy="271869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场景、话术</a:t>
            </a:r>
            <a:r>
              <a:rPr lang="en-GB" altLang="zh-CN" sz="2000" dirty="0"/>
              <a:t>AI</a:t>
            </a:r>
            <a:r>
              <a:rPr lang="zh-CN" altLang="en-US" sz="2000" dirty="0"/>
              <a:t>训练师服务 </a:t>
            </a:r>
            <a:endParaRPr lang="zh-CN" altLang="en-US" sz="2000" dirty="0"/>
          </a:p>
          <a:p>
            <a:r>
              <a:rPr lang="zh-CN" altLang="en-US" sz="2000" dirty="0"/>
              <a:t>系统更新升级服务</a:t>
            </a:r>
            <a:endParaRPr lang="zh-CN" altLang="en-US" sz="2000" dirty="0"/>
          </a:p>
          <a:p>
            <a:r>
              <a:rPr lang="zh-CN" altLang="en-US" sz="2000" dirty="0"/>
              <a:t>本地化支撑驻场服务 </a:t>
            </a:r>
            <a:endParaRPr lang="zh-CN" altLang="en-US" sz="2000" dirty="0"/>
          </a:p>
          <a:p>
            <a:r>
              <a:rPr lang="zh-CN" altLang="en-US" sz="2000" dirty="0"/>
              <a:t>定期运维保障服务</a:t>
            </a:r>
            <a:endParaRPr lang="zh-CN" altLang="en-US" sz="2000" dirty="0"/>
          </a:p>
          <a:p>
            <a:r>
              <a:rPr lang="zh-CN" altLang="en-US" sz="2000" dirty="0"/>
              <a:t>定制化赋能培训服务 </a:t>
            </a:r>
            <a:endParaRPr lang="zh-CN" altLang="en-US" sz="2000" dirty="0"/>
          </a:p>
          <a:p>
            <a:r>
              <a:rPr lang="zh-CN" altLang="en-US" sz="2000" dirty="0"/>
              <a:t>数据隔离保密服务</a:t>
            </a:r>
            <a:endParaRPr lang="zh-CN" altLang="en-US" sz="2000" dirty="0"/>
          </a:p>
        </p:txBody>
      </p:sp>
      <p:sp>
        <p:nvSpPr>
          <p:cNvPr id="93" name="文本框 92"/>
          <p:cNvSpPr txBox="1"/>
          <p:nvPr/>
        </p:nvSpPr>
        <p:spPr>
          <a:xfrm>
            <a:off x="10020830" y="10161923"/>
            <a:ext cx="3240375" cy="97462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后台系统技术指导</a:t>
            </a:r>
            <a:endParaRPr lang="zh-CN" altLang="en-US" sz="2000" dirty="0"/>
          </a:p>
          <a:p>
            <a:r>
              <a:rPr lang="zh-CN" altLang="en-US" sz="2000" dirty="0"/>
              <a:t>医院现场技术调试</a:t>
            </a:r>
            <a:endParaRPr lang="zh-CN" altLang="en-US" sz="2000" dirty="0"/>
          </a:p>
        </p:txBody>
      </p:sp>
      <p:sp>
        <p:nvSpPr>
          <p:cNvPr id="94" name="文本框 93"/>
          <p:cNvSpPr txBox="1"/>
          <p:nvPr/>
        </p:nvSpPr>
        <p:spPr>
          <a:xfrm>
            <a:off x="14998885" y="10161923"/>
            <a:ext cx="3240375" cy="141064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云端服务免费备案</a:t>
            </a:r>
            <a:endParaRPr lang="zh-CN" altLang="en-US" sz="2000" dirty="0"/>
          </a:p>
          <a:p>
            <a:r>
              <a:rPr lang="en-US" altLang="zh-CN" sz="2000" dirty="0"/>
              <a:t>5</a:t>
            </a:r>
            <a:r>
              <a:rPr lang="zh-CN" altLang="en-US" sz="2000" dirty="0"/>
              <a:t>天内无理由退款</a:t>
            </a:r>
            <a:endParaRPr lang="zh-CN" altLang="en-US" sz="2000" dirty="0"/>
          </a:p>
          <a:p>
            <a:r>
              <a:rPr lang="zh-CN" altLang="en-US" sz="2000" dirty="0"/>
              <a:t>大客户售后服务</a:t>
            </a:r>
            <a:endParaRPr lang="zh-CN" altLang="en-US" sz="2000" dirty="0"/>
          </a:p>
        </p:txBody>
      </p:sp>
      <p:sp>
        <p:nvSpPr>
          <p:cNvPr id="95" name="文本框 94"/>
          <p:cNvSpPr txBox="1"/>
          <p:nvPr/>
        </p:nvSpPr>
        <p:spPr>
          <a:xfrm>
            <a:off x="20002339" y="10161923"/>
            <a:ext cx="4128380" cy="141064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lnSpc>
                <a:spcPts val="3400"/>
              </a:lnSpc>
              <a:defRPr sz="2200">
                <a:solidFill>
                  <a:schemeClr val="bg1"/>
                </a:solidFill>
                <a:latin typeface="Microsoft YaHei" panose="020B0503020204020204" pitchFamily="34" charset="-122"/>
                <a:ea typeface="Microsoft YaHei" panose="020B0503020204020204" pitchFamily="34" charset="-122"/>
              </a:defRPr>
            </a:lvl1pPr>
          </a:lstStyle>
          <a:p>
            <a:r>
              <a:rPr lang="zh-CN" altLang="en-US" sz="2000" dirty="0"/>
              <a:t>确认服务场景及服务流程</a:t>
            </a:r>
            <a:endParaRPr lang="zh-CN" altLang="en-US" sz="2000" dirty="0"/>
          </a:p>
          <a:p>
            <a:r>
              <a:rPr lang="zh-CN" altLang="en-US" sz="2000" dirty="0"/>
              <a:t>装配服务机器人本体</a:t>
            </a:r>
            <a:endParaRPr lang="zh-CN" altLang="en-US" sz="2000" dirty="0"/>
          </a:p>
          <a:p>
            <a:r>
              <a:rPr lang="zh-CN" altLang="en-US" sz="2000" dirty="0"/>
              <a:t>上门提供安装、调试、培训服务</a:t>
            </a:r>
            <a:endParaRPr lang="zh-CN" altLang="en-US" sz="2000" dirty="0"/>
          </a:p>
        </p:txBody>
      </p:sp>
      <p:sp>
        <p:nvSpPr>
          <p:cNvPr id="9" name="矩形 8"/>
          <p:cNvSpPr/>
          <p:nvPr/>
        </p:nvSpPr>
        <p:spPr>
          <a:xfrm>
            <a:off x="685313" y="6749166"/>
            <a:ext cx="23215929" cy="36000"/>
          </a:xfrm>
          <a:prstGeom prst="rect">
            <a:avLst/>
          </a:prstGeom>
          <a:solidFill>
            <a:srgbClr val="FFFFFF">
              <a:alpha val="9000"/>
            </a:srgb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97" name="矩形 96"/>
          <p:cNvSpPr/>
          <p:nvPr/>
        </p:nvSpPr>
        <p:spPr>
          <a:xfrm>
            <a:off x="685313" y="8167219"/>
            <a:ext cx="23215929" cy="36000"/>
          </a:xfrm>
          <a:prstGeom prst="rect">
            <a:avLst/>
          </a:prstGeom>
          <a:solidFill>
            <a:srgbClr val="FFFFFF">
              <a:alpha val="9000"/>
            </a:srgb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98" name="矩形 97"/>
          <p:cNvSpPr/>
          <p:nvPr/>
        </p:nvSpPr>
        <p:spPr>
          <a:xfrm>
            <a:off x="685313" y="9872532"/>
            <a:ext cx="23215929" cy="36000"/>
          </a:xfrm>
          <a:prstGeom prst="rect">
            <a:avLst/>
          </a:prstGeom>
          <a:solidFill>
            <a:srgbClr val="FFFFFF">
              <a:alpha val="9000"/>
            </a:srgb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39" name="矩形 38"/>
          <p:cNvSpPr/>
          <p:nvPr/>
        </p:nvSpPr>
        <p:spPr>
          <a:xfrm>
            <a:off x="2839749" y="736795"/>
            <a:ext cx="4972836" cy="584775"/>
          </a:xfrm>
          <a:prstGeom prst="rect">
            <a:avLst/>
          </a:prstGeom>
        </p:spPr>
        <p:txBody>
          <a:bodyPr wrap="none">
            <a:spAutoFit/>
          </a:bodyPr>
          <a:lstStyle/>
          <a:p>
            <a:r>
              <a:rPr lang="en-US" altLang="zh-CN" sz="3200" dirty="0">
                <a:solidFill>
                  <a:schemeClr val="bg1">
                    <a:alpha val="25131"/>
                  </a:schemeClr>
                </a:solidFill>
                <a:latin typeface="Microsoft YaHei" panose="020B0503020204020204" pitchFamily="34" charset="-122"/>
                <a:ea typeface="Microsoft YaHei" panose="020B0503020204020204" pitchFamily="34" charset="-122"/>
              </a:rPr>
              <a:t>COMPETITIVE</a:t>
            </a:r>
            <a:r>
              <a:rPr lang="zh-CN" altLang="en-US" sz="3200" dirty="0">
                <a:solidFill>
                  <a:schemeClr val="bg1">
                    <a:alpha val="25131"/>
                  </a:schemeClr>
                </a:solidFill>
                <a:latin typeface="Microsoft YaHei" panose="020B0503020204020204" pitchFamily="34" charset="-122"/>
                <a:ea typeface="Microsoft YaHei" panose="020B0503020204020204" pitchFamily="34" charset="-122"/>
              </a:rPr>
              <a:t> </a:t>
            </a:r>
            <a:r>
              <a:rPr lang="en-US" altLang="zh-CN" sz="3200" dirty="0">
                <a:solidFill>
                  <a:schemeClr val="bg1">
                    <a:alpha val="25131"/>
                  </a:schemeClr>
                </a:solidFill>
                <a:latin typeface="Microsoft YaHei" panose="020B0503020204020204" pitchFamily="34" charset="-122"/>
                <a:ea typeface="Microsoft YaHei" panose="020B0503020204020204" pitchFamily="34" charset="-122"/>
              </a:rPr>
              <a:t>ANALYSIS</a:t>
            </a:r>
            <a:endParaRPr lang="zh-CN" altLang="en-US" sz="3200" dirty="0">
              <a:solidFill>
                <a:schemeClr val="bg1">
                  <a:alpha val="25131"/>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4828855" y="5446213"/>
            <a:ext cx="14055131" cy="16414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Applicati</a:t>
            </a:r>
            <a:r>
              <a:rPr kumimoji="0" lang="en-US" altLang="zh-CN" sz="10000" b="1" i="0" u="none" strike="noStrike" cap="none" spc="0" normalizeH="0" baseline="0" dirty="0">
                <a:ln>
                  <a:noFill/>
                </a:ln>
                <a:solidFill>
                  <a:srgbClr val="2752FF"/>
                </a:solidFill>
                <a:effectLst/>
                <a:uFillTx/>
                <a:latin typeface="Microsoft YaHei" panose="020B0503020204020204" pitchFamily="34" charset="-122"/>
                <a:ea typeface="Microsoft YaHei" panose="020B0503020204020204" pitchFamily="34" charset="-122"/>
                <a:sym typeface="Helvetica Neue" panose="02000503000000020004"/>
              </a:rPr>
              <a:t>o</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n</a:t>
            </a:r>
            <a:r>
              <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 </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Scenarios</a:t>
            </a:r>
            <a:endPar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7" name="文本框 26"/>
          <p:cNvSpPr txBox="1"/>
          <p:nvPr/>
        </p:nvSpPr>
        <p:spPr>
          <a:xfrm>
            <a:off x="10779200" y="7272676"/>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rPr>
              <a:t>应用场景</a:t>
            </a:r>
            <a:endPar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9" name="文本框 28"/>
          <p:cNvSpPr txBox="1"/>
          <p:nvPr/>
        </p:nvSpPr>
        <p:spPr>
          <a:xfrm>
            <a:off x="9302760" y="12534877"/>
            <a:ext cx="5107305" cy="4400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r>
              <a:rPr lang="en-US" altLang="zh-CN" sz="2200" dirty="0">
                <a:latin typeface="Microsoft YaHei" panose="020B0503020204020204" pitchFamily="34" charset="-122"/>
                <a:ea typeface="Microsoft YaHei" panose="020B0503020204020204" pitchFamily="34" charset="-122"/>
              </a:rPr>
              <a:t>Technology</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Changes</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Communication</a:t>
            </a:r>
            <a:endParaRPr lang="zh-CN" altLang="en-US" sz="2200" dirty="0">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752FF"/>
        </a:solidFill>
        <a:effectLst/>
      </p:bgPr>
    </p:bg>
    <p:spTree>
      <p:nvGrpSpPr>
        <p:cNvPr id="1" name=""/>
        <p:cNvGrpSpPr/>
        <p:nvPr/>
      </p:nvGrpSpPr>
      <p:grpSpPr>
        <a:xfrm>
          <a:off x="0" y="0"/>
          <a:ext cx="0" cy="0"/>
          <a:chOff x="0" y="0"/>
          <a:chExt cx="0" cy="0"/>
        </a:xfrm>
      </p:grpSpPr>
      <p:sp>
        <p:nvSpPr>
          <p:cNvPr id="76" name="圆角矩形 75"/>
          <p:cNvSpPr/>
          <p:nvPr/>
        </p:nvSpPr>
        <p:spPr>
          <a:xfrm>
            <a:off x="9268090" y="4259248"/>
            <a:ext cx="6019269" cy="6019269"/>
          </a:xfrm>
          <a:prstGeom prst="roundRect">
            <a:avLst>
              <a:gd name="adj" fmla="val 50000"/>
            </a:avLst>
          </a:prstGeom>
          <a:noFill/>
          <a:ln w="50800" cap="flat">
            <a:solidFill>
              <a:schemeClr val="bg1"/>
            </a:solid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4" name="文本框 3"/>
          <p:cNvSpPr txBox="1"/>
          <p:nvPr/>
        </p:nvSpPr>
        <p:spPr>
          <a:xfrm>
            <a:off x="1279907" y="1950486"/>
            <a:ext cx="491961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rPr>
              <a:t>Echo</a:t>
            </a:r>
            <a:r>
              <a:rPr kumimoji="0" lang="zh-CN" altLang="en-US"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rPr>
              <a:t>智能医导机器人</a:t>
            </a:r>
            <a:endParaRPr kumimoji="0" lang="zh-CN" altLang="en-US"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endParaRPr>
          </a:p>
        </p:txBody>
      </p:sp>
      <p:sp>
        <p:nvSpPr>
          <p:cNvPr id="36" name="圆角矩形 35"/>
          <p:cNvSpPr/>
          <p:nvPr/>
        </p:nvSpPr>
        <p:spPr>
          <a:xfrm>
            <a:off x="7140205" y="6990145"/>
            <a:ext cx="4533930" cy="4532400"/>
          </a:xfrm>
          <a:prstGeom prst="roundRect">
            <a:avLst>
              <a:gd name="adj" fmla="val 50000"/>
            </a:avLst>
          </a:prstGeom>
          <a:solidFill>
            <a:srgbClr val="FFFFFF">
              <a:alpha val="26000"/>
            </a:srgbClr>
          </a:solidFill>
          <a:ln w="25400" cap="flat">
            <a:solidFill>
              <a:schemeClr val="bg1">
                <a:alpha val="54000"/>
              </a:schemeClr>
            </a:solidFill>
            <a:prstDash val="lgDash"/>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38" name="圆角矩形 37"/>
          <p:cNvSpPr/>
          <p:nvPr/>
        </p:nvSpPr>
        <p:spPr>
          <a:xfrm>
            <a:off x="7914492" y="7764171"/>
            <a:ext cx="2985356" cy="2984349"/>
          </a:xfrm>
          <a:prstGeom prst="roundRect">
            <a:avLst>
              <a:gd name="adj" fmla="val 50000"/>
            </a:avLst>
          </a:prstGeom>
          <a:solidFill>
            <a:schemeClr val="bg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40" name="矩形 39"/>
          <p:cNvSpPr/>
          <p:nvPr/>
        </p:nvSpPr>
        <p:spPr>
          <a:xfrm>
            <a:off x="8288917" y="8933289"/>
            <a:ext cx="2236510" cy="584775"/>
          </a:xfrm>
          <a:prstGeom prst="rect">
            <a:avLst/>
          </a:prstGeom>
        </p:spPr>
        <p:txBody>
          <a:bodyPr wrap="none">
            <a:spAutoFit/>
          </a:bodyPr>
          <a:lstStyle/>
          <a:p>
            <a:r>
              <a:rPr lang="zh-CN" altLang="en-US" sz="3200" b="1" dirty="0">
                <a:solidFill>
                  <a:srgbClr val="07045F"/>
                </a:solidFill>
                <a:latin typeface="微软雅黑" panose="020B0503020204020204" charset="-122"/>
                <a:ea typeface="微软雅黑" panose="020B0503020204020204" charset="-122"/>
              </a:rPr>
              <a:t>机器人技能</a:t>
            </a:r>
            <a:endParaRPr lang="zh-CN" altLang="en-US" sz="3200" b="1" dirty="0">
              <a:solidFill>
                <a:srgbClr val="07045F"/>
              </a:solidFill>
              <a:latin typeface="微软雅黑" panose="020B0503020204020204" charset="-122"/>
              <a:ea typeface="微软雅黑" panose="020B0503020204020204" charset="-122"/>
            </a:endParaRPr>
          </a:p>
        </p:txBody>
      </p:sp>
      <p:sp>
        <p:nvSpPr>
          <p:cNvPr id="45" name="圆角矩形 44"/>
          <p:cNvSpPr/>
          <p:nvPr/>
        </p:nvSpPr>
        <p:spPr>
          <a:xfrm>
            <a:off x="12682681" y="7177319"/>
            <a:ext cx="11348298" cy="4536000"/>
          </a:xfrm>
          <a:prstGeom prst="roundRect">
            <a:avLst>
              <a:gd name="adj" fmla="val 50000"/>
            </a:avLst>
          </a:prstGeom>
          <a:solidFill>
            <a:srgbClr val="FFFFFF">
              <a:alpha val="25000"/>
            </a:srgb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42" name="圆角矩形 41"/>
          <p:cNvSpPr/>
          <p:nvPr/>
        </p:nvSpPr>
        <p:spPr>
          <a:xfrm>
            <a:off x="12674509" y="7179389"/>
            <a:ext cx="4533930" cy="4533930"/>
          </a:xfrm>
          <a:prstGeom prst="roundRect">
            <a:avLst>
              <a:gd name="adj" fmla="val 50000"/>
            </a:avLst>
          </a:prstGeom>
          <a:solidFill>
            <a:srgbClr val="FFFFFF">
              <a:alpha val="26000"/>
            </a:srgbClr>
          </a:solidFill>
          <a:ln w="25400" cap="flat">
            <a:solidFill>
              <a:schemeClr val="bg1">
                <a:alpha val="54000"/>
              </a:schemeClr>
            </a:solidFill>
            <a:prstDash val="lgDash"/>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43" name="圆角矩形 42"/>
          <p:cNvSpPr/>
          <p:nvPr/>
        </p:nvSpPr>
        <p:spPr>
          <a:xfrm>
            <a:off x="13448796" y="7953676"/>
            <a:ext cx="2985356" cy="2985356"/>
          </a:xfrm>
          <a:prstGeom prst="roundRect">
            <a:avLst>
              <a:gd name="adj" fmla="val 50000"/>
            </a:avLst>
          </a:prstGeom>
          <a:solidFill>
            <a:schemeClr val="bg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44" name="矩形 43"/>
          <p:cNvSpPr/>
          <p:nvPr/>
        </p:nvSpPr>
        <p:spPr>
          <a:xfrm>
            <a:off x="13618034" y="8846189"/>
            <a:ext cx="2646878" cy="1077218"/>
          </a:xfrm>
          <a:prstGeom prst="rect">
            <a:avLst/>
          </a:prstGeom>
        </p:spPr>
        <p:txBody>
          <a:bodyPr wrap="none">
            <a:spAutoFit/>
          </a:bodyPr>
          <a:lstStyle/>
          <a:p>
            <a:r>
              <a:rPr lang="en-US" altLang="zh-CN" sz="3200" b="1">
                <a:solidFill>
                  <a:srgbClr val="07045F"/>
                </a:solidFill>
                <a:latin typeface="微软雅黑" panose="020B0503020204020204" charset="-122"/>
                <a:ea typeface="微软雅黑" panose="020B0503020204020204" charset="-122"/>
              </a:rPr>
              <a:t>echo</a:t>
            </a:r>
            <a:r>
              <a:rPr lang="zh-CN" altLang="en-US" sz="3200" b="1">
                <a:solidFill>
                  <a:srgbClr val="07045F"/>
                </a:solidFill>
                <a:latin typeface="微软雅黑" panose="020B0503020204020204" charset="-122"/>
                <a:ea typeface="微软雅黑" panose="020B0503020204020204" charset="-122"/>
              </a:rPr>
              <a:t>机器人</a:t>
            </a:r>
            <a:endParaRPr lang="en-US" altLang="zh-CN" sz="3200" b="1">
              <a:solidFill>
                <a:srgbClr val="07045F"/>
              </a:solidFill>
              <a:latin typeface="微软雅黑" panose="020B0503020204020204" charset="-122"/>
              <a:ea typeface="微软雅黑" panose="020B0503020204020204" charset="-122"/>
            </a:endParaRPr>
          </a:p>
          <a:p>
            <a:r>
              <a:rPr lang="zh-CN" altLang="en-US" sz="3200" b="1">
                <a:solidFill>
                  <a:srgbClr val="07045F"/>
                </a:solidFill>
                <a:latin typeface="微软雅黑" panose="020B0503020204020204" charset="-122"/>
                <a:ea typeface="微软雅黑" panose="020B0503020204020204" charset="-122"/>
              </a:rPr>
              <a:t>线</a:t>
            </a:r>
            <a:r>
              <a:rPr lang="zh-CN" altLang="en-US" sz="3200" b="1" dirty="0">
                <a:solidFill>
                  <a:srgbClr val="07045F"/>
                </a:solidFill>
                <a:latin typeface="微软雅黑" panose="020B0503020204020204" charset="-122"/>
                <a:ea typeface="微软雅黑" panose="020B0503020204020204" charset="-122"/>
              </a:rPr>
              <a:t>上应用场景</a:t>
            </a:r>
            <a:endParaRPr lang="zh-CN" altLang="en-US" sz="3200" b="1" dirty="0">
              <a:solidFill>
                <a:srgbClr val="07045F"/>
              </a:solidFill>
              <a:latin typeface="微软雅黑" panose="020B0503020204020204" charset="-122"/>
              <a:ea typeface="微软雅黑" panose="020B0503020204020204" charset="-122"/>
            </a:endParaRPr>
          </a:p>
        </p:txBody>
      </p:sp>
      <p:sp>
        <p:nvSpPr>
          <p:cNvPr id="5" name="矩形 4"/>
          <p:cNvSpPr/>
          <p:nvPr/>
        </p:nvSpPr>
        <p:spPr>
          <a:xfrm>
            <a:off x="17307037" y="7846042"/>
            <a:ext cx="6280367" cy="3448829"/>
          </a:xfrm>
          <a:prstGeom prst="rect">
            <a:avLst/>
          </a:prstGeom>
        </p:spPr>
        <p:txBody>
          <a:bodyPr wrap="square">
            <a:spAutoFit/>
          </a:bodyPr>
          <a:lstStyle/>
          <a:p>
            <a:pPr algn="just">
              <a:lnSpc>
                <a:spcPts val="3840"/>
              </a:lnSpc>
            </a:pPr>
            <a:r>
              <a:rPr lang="zh-CN" altLang="en-US" sz="2200" kern="100" dirty="0">
                <a:solidFill>
                  <a:schemeClr val="bg1"/>
                </a:solidFill>
                <a:latin typeface="Microsoft YaHei" panose="020B0503020204020204" pitchFamily="34" charset="-122"/>
                <a:ea typeface="Microsoft YaHei" panose="020B0503020204020204" pitchFamily="34" charset="-122"/>
              </a:rPr>
              <a:t>线上</a:t>
            </a:r>
            <a:r>
              <a:rPr lang="en-GB" altLang="zh-CN" sz="2200" kern="100" dirty="0">
                <a:solidFill>
                  <a:schemeClr val="bg1"/>
                </a:solidFill>
                <a:latin typeface="Microsoft YaHei" panose="020B0503020204020204" pitchFamily="34" charset="-122"/>
                <a:ea typeface="Microsoft YaHei" panose="020B0503020204020204" pitchFamily="34" charset="-122"/>
              </a:rPr>
              <a:t>H5</a:t>
            </a:r>
            <a:r>
              <a:rPr lang="zh-CN" altLang="en-US" sz="2200" kern="100" dirty="0">
                <a:solidFill>
                  <a:schemeClr val="bg1"/>
                </a:solidFill>
                <a:latin typeface="Microsoft YaHei" panose="020B0503020204020204" pitchFamily="34" charset="-122"/>
                <a:ea typeface="Microsoft YaHei" panose="020B0503020204020204" pitchFamily="34" charset="-122"/>
              </a:rPr>
              <a:t>导诊平台，是基于</a:t>
            </a:r>
            <a:r>
              <a:rPr lang="en-GB" altLang="zh-CN" sz="2200" kern="100" dirty="0">
                <a:solidFill>
                  <a:schemeClr val="bg1"/>
                </a:solidFill>
                <a:latin typeface="Microsoft YaHei" panose="020B0503020204020204" pitchFamily="34" charset="-122"/>
                <a:ea typeface="Microsoft YaHei" panose="020B0503020204020204" pitchFamily="34" charset="-122"/>
              </a:rPr>
              <a:t>AI</a:t>
            </a:r>
            <a:r>
              <a:rPr lang="zh-CN" altLang="en-US" sz="2200" kern="100" dirty="0">
                <a:solidFill>
                  <a:schemeClr val="bg1"/>
                </a:solidFill>
                <a:latin typeface="Microsoft YaHei" panose="020B0503020204020204" pitchFamily="34" charset="-122"/>
                <a:ea typeface="Microsoft YaHei" panose="020B0503020204020204" pitchFamily="34" charset="-122"/>
              </a:rPr>
              <a:t>人工智能在线客服的一款线上医疗导诊服务系统，基于</a:t>
            </a:r>
            <a:r>
              <a:rPr lang="en-GB" altLang="zh-CN" sz="2200" kern="100" dirty="0">
                <a:solidFill>
                  <a:schemeClr val="bg1"/>
                </a:solidFill>
                <a:latin typeface="Microsoft YaHei" panose="020B0503020204020204" pitchFamily="34" charset="-122"/>
                <a:ea typeface="Microsoft YaHei" panose="020B0503020204020204" pitchFamily="34" charset="-122"/>
              </a:rPr>
              <a:t>echo</a:t>
            </a:r>
            <a:r>
              <a:rPr lang="zh-CN" altLang="en-US" sz="2200" kern="100" dirty="0">
                <a:solidFill>
                  <a:schemeClr val="bg1"/>
                </a:solidFill>
                <a:latin typeface="Microsoft YaHei" panose="020B0503020204020204" pitchFamily="34" charset="-122"/>
                <a:ea typeface="Microsoft YaHei" panose="020B0503020204020204" pitchFamily="34" charset="-122"/>
              </a:rPr>
              <a:t>机器人智能对话能力，解决线上</a:t>
            </a:r>
            <a:r>
              <a:rPr lang="zh-CN" altLang="en-US" sz="2200" b="1" kern="100" dirty="0">
                <a:solidFill>
                  <a:schemeClr val="bg1"/>
                </a:solidFill>
                <a:latin typeface="Microsoft YaHei" panose="020B0503020204020204" pitchFamily="34" charset="-122"/>
                <a:ea typeface="Microsoft YaHei" panose="020B0503020204020204" pitchFamily="34" charset="-122"/>
              </a:rPr>
              <a:t>就医咨询、预约挂号、疾病自诊、医疗知识、科室导诊</a:t>
            </a:r>
            <a:r>
              <a:rPr lang="zh-CN" altLang="en-US" sz="2200" kern="100" dirty="0">
                <a:solidFill>
                  <a:schemeClr val="bg1"/>
                </a:solidFill>
                <a:latin typeface="Microsoft YaHei" panose="020B0503020204020204" pitchFamily="34" charset="-122"/>
                <a:ea typeface="Microsoft YaHei" panose="020B0503020204020204" pitchFamily="34" charset="-122"/>
              </a:rPr>
              <a:t>等问题，区别与线下实体机器人，可提前进行医务咨询、预约门诊，不仅方便病患快速就医，还可缓解医院现场拥挤情况，到达分时段分流的目的。</a:t>
            </a:r>
            <a:endParaRPr lang="zh-CN" altLang="en-US" sz="2200" kern="100" dirty="0">
              <a:solidFill>
                <a:schemeClr val="bg1"/>
              </a:solidFill>
              <a:latin typeface="Microsoft YaHei" panose="020B0503020204020204" pitchFamily="34" charset="-122"/>
              <a:ea typeface="Microsoft YaHei" panose="020B0503020204020204" pitchFamily="34" charset="-122"/>
            </a:endParaRPr>
          </a:p>
        </p:txBody>
      </p:sp>
      <p:grpSp>
        <p:nvGrpSpPr>
          <p:cNvPr id="69" name="组合 68"/>
          <p:cNvGrpSpPr/>
          <p:nvPr/>
        </p:nvGrpSpPr>
        <p:grpSpPr>
          <a:xfrm>
            <a:off x="1322151" y="5858439"/>
            <a:ext cx="8745298" cy="1619478"/>
            <a:chOff x="1340867" y="6359394"/>
            <a:chExt cx="8745298" cy="1619478"/>
          </a:xfrm>
        </p:grpSpPr>
        <p:sp>
          <p:nvSpPr>
            <p:cNvPr id="68" name="圆角矩形 67"/>
            <p:cNvSpPr/>
            <p:nvPr/>
          </p:nvSpPr>
          <p:spPr>
            <a:xfrm>
              <a:off x="1340867" y="6386412"/>
              <a:ext cx="8745298" cy="1565443"/>
            </a:xfrm>
            <a:prstGeom prst="roundRect">
              <a:avLst>
                <a:gd name="adj" fmla="val 50000"/>
              </a:avLst>
            </a:prstGeom>
            <a:solidFill>
              <a:srgbClr val="FFFFFF">
                <a:alpha val="25000"/>
              </a:srgb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noFill/>
                <a:effectLst/>
                <a:uFillTx/>
                <a:latin typeface="+mn-lt"/>
                <a:ea typeface="+mn-ea"/>
                <a:cs typeface="+mn-cs"/>
                <a:sym typeface="Helvetica Neue" panose="02000503000000020004"/>
              </a:endParaRPr>
            </a:p>
          </p:txBody>
        </p:sp>
        <p:grpSp>
          <p:nvGrpSpPr>
            <p:cNvPr id="55" name="组合 54"/>
            <p:cNvGrpSpPr/>
            <p:nvPr/>
          </p:nvGrpSpPr>
          <p:grpSpPr>
            <a:xfrm>
              <a:off x="8452393" y="6359394"/>
              <a:ext cx="1619478" cy="1619478"/>
              <a:chOff x="7747058" y="6659228"/>
              <a:chExt cx="1619478" cy="1619478"/>
            </a:xfrm>
          </p:grpSpPr>
          <p:sp>
            <p:nvSpPr>
              <p:cNvPr id="50" name="圆角矩形 49"/>
              <p:cNvSpPr/>
              <p:nvPr/>
            </p:nvSpPr>
            <p:spPr>
              <a:xfrm>
                <a:off x="7747058" y="6659228"/>
                <a:ext cx="1619478" cy="1619478"/>
              </a:xfrm>
              <a:prstGeom prst="roundRect">
                <a:avLst>
                  <a:gd name="adj" fmla="val 50000"/>
                </a:avLst>
              </a:prstGeom>
              <a:solidFill>
                <a:srgbClr val="090A62"/>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51" name="矩形 50"/>
              <p:cNvSpPr/>
              <p:nvPr/>
            </p:nvSpPr>
            <p:spPr>
              <a:xfrm>
                <a:off x="7848911" y="7114429"/>
                <a:ext cx="1415772" cy="830997"/>
              </a:xfrm>
              <a:prstGeom prst="rect">
                <a:avLst/>
              </a:prstGeom>
            </p:spPr>
            <p:txBody>
              <a:bodyPr wrap="none">
                <a:spAutoFit/>
              </a:bodyPr>
              <a:lstStyle/>
              <a:p>
                <a:r>
                  <a:rPr lang="zh-CN" altLang="en-US" sz="2400" b="1" dirty="0">
                    <a:solidFill>
                      <a:schemeClr val="bg1"/>
                    </a:solidFill>
                    <a:latin typeface="微软雅黑" panose="020B0503020204020204" charset="-122"/>
                    <a:ea typeface="微软雅黑" panose="020B0503020204020204" charset="-122"/>
                  </a:rPr>
                  <a:t>语义理解</a:t>
                </a:r>
                <a:endParaRPr lang="en-US" altLang="zh-CN" sz="2400" b="1" dirty="0">
                  <a:solidFill>
                    <a:schemeClr val="bg1"/>
                  </a:solidFill>
                  <a:latin typeface="微软雅黑" panose="020B0503020204020204" charset="-122"/>
                  <a:ea typeface="微软雅黑" panose="020B0503020204020204" charset="-122"/>
                </a:endParaRPr>
              </a:p>
              <a:p>
                <a:r>
                  <a:rPr lang="zh-CN" altLang="en-US" sz="2400" b="1" dirty="0">
                    <a:solidFill>
                      <a:schemeClr val="bg1"/>
                    </a:solidFill>
                    <a:latin typeface="微软雅黑" panose="020B0503020204020204" charset="-122"/>
                    <a:ea typeface="微软雅黑" panose="020B0503020204020204" charset="-122"/>
                  </a:rPr>
                  <a:t>能力</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54" name="矩形 53"/>
            <p:cNvSpPr/>
            <p:nvPr/>
          </p:nvSpPr>
          <p:spPr>
            <a:xfrm>
              <a:off x="1795479" y="6795168"/>
              <a:ext cx="6656914" cy="729943"/>
            </a:xfrm>
            <a:prstGeom prst="rect">
              <a:avLst/>
            </a:prstGeom>
          </p:spPr>
          <p:txBody>
            <a:bodyPr wrap="square">
              <a:spAutoFit/>
            </a:bodyPr>
            <a:lstStyle/>
            <a:p>
              <a:pPr algn="r">
                <a:lnSpc>
                  <a:spcPts val="2560"/>
                </a:lnSpc>
              </a:pPr>
              <a:r>
                <a:rPr lang="zh-CN" altLang="en-US" sz="18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基于医疗行业特征进行语义技术深度定制，基于深度学习技术，在海量医患对话中学习，不断提高机器人对话命中准确率。</a:t>
              </a:r>
              <a:endParaRPr lang="zh-CN" altLang="en-US" sz="1800" dirty="0"/>
            </a:p>
          </p:txBody>
        </p:sp>
      </p:grpSp>
      <p:grpSp>
        <p:nvGrpSpPr>
          <p:cNvPr id="71" name="组合 70"/>
          <p:cNvGrpSpPr/>
          <p:nvPr/>
        </p:nvGrpSpPr>
        <p:grpSpPr>
          <a:xfrm>
            <a:off x="442797" y="7548768"/>
            <a:ext cx="7904154" cy="1619478"/>
            <a:chOff x="1097279" y="7891832"/>
            <a:chExt cx="7904154" cy="1619478"/>
          </a:xfrm>
        </p:grpSpPr>
        <p:sp>
          <p:nvSpPr>
            <p:cNvPr id="70" name="圆角矩形 69"/>
            <p:cNvSpPr/>
            <p:nvPr/>
          </p:nvSpPr>
          <p:spPr>
            <a:xfrm>
              <a:off x="1097279" y="7918850"/>
              <a:ext cx="7904153" cy="1565443"/>
            </a:xfrm>
            <a:prstGeom prst="roundRect">
              <a:avLst>
                <a:gd name="adj" fmla="val 50000"/>
              </a:avLst>
            </a:prstGeom>
            <a:solidFill>
              <a:srgbClr val="FFFFFF">
                <a:alpha val="25000"/>
              </a:srgb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noFill/>
                <a:effectLst/>
                <a:uFillTx/>
                <a:latin typeface="+mn-lt"/>
                <a:ea typeface="+mn-ea"/>
                <a:cs typeface="+mn-cs"/>
                <a:sym typeface="Helvetica Neue" panose="02000503000000020004"/>
              </a:endParaRPr>
            </a:p>
          </p:txBody>
        </p:sp>
        <p:grpSp>
          <p:nvGrpSpPr>
            <p:cNvPr id="56" name="组合 55"/>
            <p:cNvGrpSpPr/>
            <p:nvPr/>
          </p:nvGrpSpPr>
          <p:grpSpPr>
            <a:xfrm>
              <a:off x="7381955" y="7891832"/>
              <a:ext cx="1619478" cy="1619478"/>
              <a:chOff x="7747058" y="6659228"/>
              <a:chExt cx="1619478" cy="1619478"/>
            </a:xfrm>
          </p:grpSpPr>
          <p:sp>
            <p:nvSpPr>
              <p:cNvPr id="57" name="圆角矩形 56"/>
              <p:cNvSpPr/>
              <p:nvPr/>
            </p:nvSpPr>
            <p:spPr>
              <a:xfrm>
                <a:off x="7747058" y="6659228"/>
                <a:ext cx="1619478" cy="1619478"/>
              </a:xfrm>
              <a:prstGeom prst="roundRect">
                <a:avLst>
                  <a:gd name="adj" fmla="val 50000"/>
                </a:avLst>
              </a:prstGeom>
              <a:solidFill>
                <a:srgbClr val="090A62"/>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58" name="矩形 57"/>
              <p:cNvSpPr/>
              <p:nvPr/>
            </p:nvSpPr>
            <p:spPr>
              <a:xfrm>
                <a:off x="7848912" y="7114429"/>
                <a:ext cx="1415772" cy="830997"/>
              </a:xfrm>
              <a:prstGeom prst="rect">
                <a:avLst/>
              </a:prstGeom>
            </p:spPr>
            <p:txBody>
              <a:bodyPr wrap="none">
                <a:spAutoFit/>
              </a:bodyPr>
              <a:lstStyle/>
              <a:p>
                <a:r>
                  <a:rPr lang="zh-CN" altLang="en-US" sz="2400" b="1" dirty="0">
                    <a:solidFill>
                      <a:schemeClr val="bg1"/>
                    </a:solidFill>
                    <a:latin typeface="微软雅黑" panose="020B0503020204020204" charset="-122"/>
                    <a:ea typeface="微软雅黑" panose="020B0503020204020204" charset="-122"/>
                  </a:rPr>
                  <a:t>智能对话</a:t>
                </a:r>
                <a:endParaRPr lang="en-US" altLang="zh-CN" sz="2400" b="1" dirty="0">
                  <a:solidFill>
                    <a:schemeClr val="bg1"/>
                  </a:solidFill>
                  <a:latin typeface="微软雅黑" panose="020B0503020204020204" charset="-122"/>
                  <a:ea typeface="微软雅黑" panose="020B0503020204020204" charset="-122"/>
                </a:endParaRPr>
              </a:p>
              <a:p>
                <a:r>
                  <a:rPr lang="zh-CN" altLang="en-US" sz="2400" b="1" dirty="0">
                    <a:solidFill>
                      <a:schemeClr val="bg1"/>
                    </a:solidFill>
                    <a:latin typeface="微软雅黑" panose="020B0503020204020204" charset="-122"/>
                    <a:ea typeface="微软雅黑" panose="020B0503020204020204" charset="-122"/>
                  </a:rPr>
                  <a:t>技术</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59" name="矩形 58"/>
            <p:cNvSpPr/>
            <p:nvPr/>
          </p:nvSpPr>
          <p:spPr>
            <a:xfrm>
              <a:off x="1425813" y="8189106"/>
              <a:ext cx="5879970" cy="1063368"/>
            </a:xfrm>
            <a:prstGeom prst="rect">
              <a:avLst/>
            </a:prstGeom>
          </p:spPr>
          <p:txBody>
            <a:bodyPr wrap="square">
              <a:spAutoFit/>
            </a:bodyPr>
            <a:lstStyle/>
            <a:p>
              <a:pPr algn="r">
                <a:lnSpc>
                  <a:spcPts val="2560"/>
                </a:lnSpc>
              </a:pPr>
              <a:r>
                <a:rPr lang="zh-CN" altLang="en-US" sz="18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丰富的智能交互研发经验，业界一流对话交互技术，海量优质病例数据学习；在多样化应用场景中，融合业务特征系统及打磨迭代。</a:t>
              </a:r>
              <a:endParaRPr lang="zh-CN" altLang="en-US" sz="1800" dirty="0"/>
            </a:p>
          </p:txBody>
        </p:sp>
      </p:grpSp>
      <p:pic>
        <p:nvPicPr>
          <p:cNvPr id="79" name="图片 7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22060993" y="6256569"/>
            <a:ext cx="1562100" cy="1841500"/>
          </a:xfrm>
          <a:prstGeom prst="rect">
            <a:avLst/>
          </a:prstGeom>
        </p:spPr>
      </p:pic>
      <p:sp>
        <p:nvSpPr>
          <p:cNvPr id="122" name="圆角矩形 121"/>
          <p:cNvSpPr/>
          <p:nvPr/>
        </p:nvSpPr>
        <p:spPr>
          <a:xfrm>
            <a:off x="10083165" y="2167255"/>
            <a:ext cx="11664315" cy="4535805"/>
          </a:xfrm>
          <a:prstGeom prst="roundRect">
            <a:avLst>
              <a:gd name="adj" fmla="val 50000"/>
            </a:avLst>
          </a:prstGeom>
          <a:solidFill>
            <a:srgbClr val="FFFFFF">
              <a:alpha val="25000"/>
            </a:srgb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125" name="圆角矩形 124"/>
          <p:cNvSpPr/>
          <p:nvPr/>
        </p:nvSpPr>
        <p:spPr>
          <a:xfrm>
            <a:off x="10074910" y="2169160"/>
            <a:ext cx="4534535" cy="4533900"/>
          </a:xfrm>
          <a:prstGeom prst="roundRect">
            <a:avLst>
              <a:gd name="adj" fmla="val 50000"/>
            </a:avLst>
          </a:prstGeom>
          <a:noFill/>
          <a:ln w="25400" cap="flat">
            <a:solidFill>
              <a:schemeClr val="bg1">
                <a:alpha val="54000"/>
              </a:schemeClr>
            </a:solidFill>
            <a:prstDash val="lgDash"/>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149" name="圆角矩形 148"/>
          <p:cNvSpPr/>
          <p:nvPr/>
        </p:nvSpPr>
        <p:spPr>
          <a:xfrm>
            <a:off x="10849610" y="2943860"/>
            <a:ext cx="2985135" cy="2985135"/>
          </a:xfrm>
          <a:prstGeom prst="roundRect">
            <a:avLst>
              <a:gd name="adj" fmla="val 50000"/>
            </a:avLst>
          </a:prstGeom>
          <a:solidFill>
            <a:schemeClr val="bg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156" name="矩形 155"/>
          <p:cNvSpPr/>
          <p:nvPr/>
        </p:nvSpPr>
        <p:spPr>
          <a:xfrm>
            <a:off x="11339195" y="4163695"/>
            <a:ext cx="2076450" cy="542925"/>
          </a:xfrm>
          <a:prstGeom prst="rect">
            <a:avLst/>
          </a:prstGeom>
        </p:spPr>
        <p:txBody>
          <a:bodyPr wrap="none">
            <a:spAutoFit/>
          </a:bodyPr>
          <a:lstStyle/>
          <a:p>
            <a:r>
              <a:rPr lang="zh-CN" altLang="en-US" sz="3200" b="1" dirty="0">
                <a:solidFill>
                  <a:srgbClr val="07045F"/>
                </a:solidFill>
                <a:latin typeface="微软雅黑" panose="020B0503020204020204" charset="-122"/>
                <a:ea typeface="微软雅黑" panose="020B0503020204020204" charset="-122"/>
              </a:rPr>
              <a:t>多渠道接入</a:t>
            </a:r>
            <a:endParaRPr lang="zh-CN" altLang="en-US" sz="3200" b="1" dirty="0">
              <a:solidFill>
                <a:srgbClr val="07045F"/>
              </a:solidFill>
              <a:latin typeface="微软雅黑" panose="020B0503020204020204" charset="-122"/>
              <a:ea typeface="微软雅黑" panose="020B0503020204020204" charset="-122"/>
            </a:endParaRPr>
          </a:p>
        </p:txBody>
      </p:sp>
      <p:sp>
        <p:nvSpPr>
          <p:cNvPr id="157" name="矩形 156"/>
          <p:cNvSpPr/>
          <p:nvPr/>
        </p:nvSpPr>
        <p:spPr>
          <a:xfrm>
            <a:off x="14491335" y="2794000"/>
            <a:ext cx="6158865" cy="1017905"/>
          </a:xfrm>
          <a:prstGeom prst="rect">
            <a:avLst/>
          </a:prstGeom>
        </p:spPr>
        <p:txBody>
          <a:bodyPr wrap="square">
            <a:spAutoFit/>
          </a:bodyPr>
          <a:lstStyle/>
          <a:p>
            <a:pPr algn="just">
              <a:lnSpc>
                <a:spcPts val="3840"/>
              </a:lnSpc>
            </a:pPr>
            <a:r>
              <a:rPr lang="zh-CN" altLang="zh-CN" sz="2400" kern="100" dirty="0">
                <a:solidFill>
                  <a:schemeClr val="bg1"/>
                </a:solidFill>
                <a:latin typeface="Microsoft YaHei" panose="020B0503020204020204" pitchFamily="34" charset="-122"/>
                <a:ea typeface="Microsoft YaHei" panose="020B0503020204020204" pitchFamily="34" charset="-122"/>
              </a:rPr>
              <a:t>echo智能医导机器人，支持多渠道灵活嵌入，按需进行对话技能配置。   </a:t>
            </a:r>
            <a:endParaRPr lang="zh-CN" altLang="zh-CN" sz="2400" kern="100" dirty="0">
              <a:solidFill>
                <a:schemeClr val="bg1"/>
              </a:solidFill>
              <a:latin typeface="Microsoft YaHei" panose="020B0503020204020204" pitchFamily="34" charset="-122"/>
              <a:ea typeface="Microsoft YaHei" panose="020B0503020204020204" pitchFamily="34" charset="-122"/>
            </a:endParaRPr>
          </a:p>
        </p:txBody>
      </p:sp>
      <p:sp>
        <p:nvSpPr>
          <p:cNvPr id="181" name="圆角矩形 180"/>
          <p:cNvSpPr/>
          <p:nvPr/>
        </p:nvSpPr>
        <p:spPr>
          <a:xfrm>
            <a:off x="19041110" y="5214620"/>
            <a:ext cx="1764030" cy="935990"/>
          </a:xfrm>
          <a:prstGeom prst="roundRect">
            <a:avLst>
              <a:gd name="adj" fmla="val 50000"/>
            </a:avLst>
          </a:prstGeom>
          <a:solidFill>
            <a:srgbClr val="3241C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a:solidFill>
                <a:schemeClr val="tx1">
                  <a:lumMod val="85000"/>
                  <a:lumOff val="15000"/>
                </a:schemeClr>
              </a:solidFill>
              <a:latin typeface="微软雅黑" panose="020B0503020204020204" charset="-122"/>
              <a:ea typeface="微软雅黑" panose="020B0503020204020204" charset="-122"/>
            </a:endParaRPr>
          </a:p>
        </p:txBody>
      </p:sp>
      <p:pic>
        <p:nvPicPr>
          <p:cNvPr id="167" name="图片 1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6545" y="5462905"/>
            <a:ext cx="461645" cy="461645"/>
          </a:xfrm>
          <a:prstGeom prst="rect">
            <a:avLst/>
          </a:prstGeom>
        </p:spPr>
      </p:pic>
      <p:sp>
        <p:nvSpPr>
          <p:cNvPr id="168" name="矩形 167"/>
          <p:cNvSpPr/>
          <p:nvPr/>
        </p:nvSpPr>
        <p:spPr>
          <a:xfrm>
            <a:off x="19850100" y="5450205"/>
            <a:ext cx="800100" cy="461645"/>
          </a:xfrm>
          <a:prstGeom prst="rect">
            <a:avLst/>
          </a:prstGeom>
        </p:spPr>
        <p:txBody>
          <a:bodyPr wrap="none">
            <a:spAutoFit/>
          </a:bodyPr>
          <a:lstStyle/>
          <a:p>
            <a:pPr algn="r"/>
            <a:r>
              <a:rPr lang="zh-CN" altLang="en-US" sz="24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网页</a:t>
            </a:r>
            <a:endParaRPr lang="zh-CN" altLang="en-US" sz="2400" b="1" dirty="0"/>
          </a:p>
        </p:txBody>
      </p:sp>
      <p:sp>
        <p:nvSpPr>
          <p:cNvPr id="184" name="圆角矩形 183"/>
          <p:cNvSpPr/>
          <p:nvPr/>
        </p:nvSpPr>
        <p:spPr>
          <a:xfrm>
            <a:off x="17200880" y="4172585"/>
            <a:ext cx="2367915" cy="935990"/>
          </a:xfrm>
          <a:prstGeom prst="roundRect">
            <a:avLst>
              <a:gd name="adj" fmla="val 50000"/>
            </a:avLst>
          </a:prstGeom>
          <a:solidFill>
            <a:srgbClr val="3241C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fromWordArt="0" anchor="ctr" anchorCtr="0" forceAA="0" compatLnSpc="1">
            <a:noAutofit/>
          </a:bodyPr>
          <a:lstStyle/>
          <a:p>
            <a:pPr lvl="0" algn="ctr"/>
            <a:endParaRPr lang="zh-CN" altLang="en-US" sz="36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186" name="矩形 185"/>
          <p:cNvSpPr/>
          <p:nvPr/>
        </p:nvSpPr>
        <p:spPr>
          <a:xfrm>
            <a:off x="17962880" y="4390390"/>
            <a:ext cx="1415415" cy="461645"/>
          </a:xfrm>
          <a:prstGeom prst="rect">
            <a:avLst/>
          </a:prstGeom>
        </p:spPr>
        <p:txBody>
          <a:bodyPr wrap="none">
            <a:spAutoFit/>
          </a:bodyPr>
          <a:lstStyle/>
          <a:p>
            <a:pPr algn="r"/>
            <a:r>
              <a:rPr lang="zh-CN" altLang="en-US" sz="24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智能硬件</a:t>
            </a:r>
            <a:endParaRPr lang="zh-CN" altLang="en-US" sz="2400" b="1" dirty="0"/>
          </a:p>
        </p:txBody>
      </p:sp>
      <p:pic>
        <p:nvPicPr>
          <p:cNvPr id="165" name="图片 1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3300" y="4345940"/>
            <a:ext cx="461010" cy="575945"/>
          </a:xfrm>
          <a:prstGeom prst="rect">
            <a:avLst/>
          </a:prstGeom>
        </p:spPr>
      </p:pic>
      <p:sp>
        <p:nvSpPr>
          <p:cNvPr id="189" name="圆角矩形 188"/>
          <p:cNvSpPr/>
          <p:nvPr/>
        </p:nvSpPr>
        <p:spPr>
          <a:xfrm>
            <a:off x="14829790" y="5214620"/>
            <a:ext cx="1944370" cy="935990"/>
          </a:xfrm>
          <a:prstGeom prst="roundRect">
            <a:avLst>
              <a:gd name="adj" fmla="val 50000"/>
            </a:avLst>
          </a:prstGeom>
          <a:solidFill>
            <a:srgbClr val="3241C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fromWordArt="0" anchor="ctr" anchorCtr="0" forceAA="0" compatLnSpc="1">
            <a:noAutofit/>
          </a:bodyPr>
          <a:lstStyle/>
          <a:p>
            <a:pPr lvl="0" algn="ctr"/>
            <a:endParaRPr lang="zh-CN" altLang="en-US" sz="36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191" name="矩形 190"/>
          <p:cNvSpPr/>
          <p:nvPr/>
        </p:nvSpPr>
        <p:spPr>
          <a:xfrm>
            <a:off x="15596870" y="5320665"/>
            <a:ext cx="954405" cy="708025"/>
          </a:xfrm>
          <a:prstGeom prst="rect">
            <a:avLst/>
          </a:prstGeom>
        </p:spPr>
        <p:txBody>
          <a:bodyPr wrap="none">
            <a:spAutoFit/>
          </a:bodyPr>
          <a:lstStyle/>
          <a:p>
            <a:pPr algn="r"/>
            <a:r>
              <a:rPr lang="zh-CN" altLang="en-US" sz="20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公众号</a:t>
            </a:r>
            <a:endParaRPr lang="en-US" altLang="zh-CN" sz="20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a:p>
            <a:pPr algn="r"/>
            <a:r>
              <a:rPr lang="zh-CN" altLang="en-US" sz="20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小程序</a:t>
            </a:r>
            <a:endParaRPr lang="zh-CN" altLang="en-US" sz="2000" b="1" dirty="0"/>
          </a:p>
        </p:txBody>
      </p:sp>
      <p:pic>
        <p:nvPicPr>
          <p:cNvPr id="177" name="图片 1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1250" y="5440045"/>
            <a:ext cx="490220" cy="431800"/>
          </a:xfrm>
          <a:prstGeom prst="rect">
            <a:avLst/>
          </a:prstGeom>
        </p:spPr>
      </p:pic>
      <p:sp>
        <p:nvSpPr>
          <p:cNvPr id="194" name="圆角矩形 193"/>
          <p:cNvSpPr/>
          <p:nvPr/>
        </p:nvSpPr>
        <p:spPr>
          <a:xfrm>
            <a:off x="14829790" y="4172585"/>
            <a:ext cx="2290445" cy="935990"/>
          </a:xfrm>
          <a:prstGeom prst="roundRect">
            <a:avLst>
              <a:gd name="adj" fmla="val 50000"/>
            </a:avLst>
          </a:prstGeom>
          <a:solidFill>
            <a:srgbClr val="3241C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fromWordArt="0" anchor="ctr" anchorCtr="0" forceAA="0" compatLnSpc="1">
            <a:noAutofit/>
          </a:bodyPr>
          <a:lstStyle/>
          <a:p>
            <a:pPr lvl="0" algn="ctr"/>
            <a:endParaRPr lang="zh-CN" altLang="en-US" sz="36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195" name="矩形 194"/>
          <p:cNvSpPr/>
          <p:nvPr/>
        </p:nvSpPr>
        <p:spPr>
          <a:xfrm>
            <a:off x="15589885" y="4396740"/>
            <a:ext cx="1416050" cy="461645"/>
          </a:xfrm>
          <a:prstGeom prst="rect">
            <a:avLst/>
          </a:prstGeom>
        </p:spPr>
        <p:txBody>
          <a:bodyPr wrap="none">
            <a:spAutoFit/>
          </a:bodyPr>
          <a:lstStyle/>
          <a:p>
            <a:pPr algn="r"/>
            <a:r>
              <a:rPr lang="zh-CN" altLang="en-US" sz="24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手机应用</a:t>
            </a:r>
            <a:endParaRPr lang="zh-CN" altLang="en-US" sz="24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80" name="图片 1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96820" y="4344035"/>
            <a:ext cx="340360" cy="576580"/>
          </a:xfrm>
          <a:prstGeom prst="rect">
            <a:avLst/>
          </a:prstGeom>
        </p:spPr>
      </p:pic>
      <p:sp>
        <p:nvSpPr>
          <p:cNvPr id="199" name="圆角矩形 198"/>
          <p:cNvSpPr/>
          <p:nvPr/>
        </p:nvSpPr>
        <p:spPr>
          <a:xfrm>
            <a:off x="16874490" y="5214620"/>
            <a:ext cx="2087880" cy="935990"/>
          </a:xfrm>
          <a:prstGeom prst="roundRect">
            <a:avLst>
              <a:gd name="adj" fmla="val 50000"/>
            </a:avLst>
          </a:prstGeom>
          <a:solidFill>
            <a:srgbClr val="3241C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fromWordArt="0" anchor="ctr" anchorCtr="0" forceAA="0" compatLnSpc="1">
            <a:noAutofit/>
          </a:bodyPr>
          <a:lstStyle/>
          <a:p>
            <a:pPr lvl="0" algn="ctr"/>
            <a:endParaRPr lang="zh-CN" altLang="en-US" sz="3600" b="1">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200" name="矩形 199"/>
          <p:cNvSpPr/>
          <p:nvPr/>
        </p:nvSpPr>
        <p:spPr>
          <a:xfrm>
            <a:off x="17737455" y="5438775"/>
            <a:ext cx="1107440" cy="461645"/>
          </a:xfrm>
          <a:prstGeom prst="rect">
            <a:avLst/>
          </a:prstGeom>
        </p:spPr>
        <p:txBody>
          <a:bodyPr wrap="none">
            <a:spAutoFit/>
          </a:bodyPr>
          <a:lstStyle/>
          <a:p>
            <a:pPr algn="r"/>
            <a:r>
              <a:rPr lang="zh-CN" altLang="en-US" sz="24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机器人</a:t>
            </a:r>
            <a:endParaRPr lang="zh-CN" altLang="en-US" sz="24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74" name="图片 1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06265" y="5365750"/>
            <a:ext cx="567055" cy="539750"/>
          </a:xfrm>
          <a:prstGeom prst="rect">
            <a:avLst/>
          </a:prstGeom>
        </p:spPr>
      </p:pic>
      <p:grpSp>
        <p:nvGrpSpPr>
          <p:cNvPr id="75" name="组合 74"/>
          <p:cNvGrpSpPr/>
          <p:nvPr/>
        </p:nvGrpSpPr>
        <p:grpSpPr>
          <a:xfrm>
            <a:off x="1422298" y="10989325"/>
            <a:ext cx="8529004" cy="1619478"/>
            <a:chOff x="1767460" y="11348936"/>
            <a:chExt cx="8529004" cy="1619478"/>
          </a:xfrm>
        </p:grpSpPr>
        <p:sp>
          <p:nvSpPr>
            <p:cNvPr id="74" name="圆角矩形 73"/>
            <p:cNvSpPr/>
            <p:nvPr/>
          </p:nvSpPr>
          <p:spPr>
            <a:xfrm>
              <a:off x="1767460" y="11375954"/>
              <a:ext cx="8529004" cy="1565443"/>
            </a:xfrm>
            <a:prstGeom prst="roundRect">
              <a:avLst>
                <a:gd name="adj" fmla="val 50000"/>
              </a:avLst>
            </a:prstGeom>
            <a:solidFill>
              <a:srgbClr val="FFFFFF">
                <a:alpha val="25000"/>
              </a:srgb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noFill/>
                <a:effectLst/>
                <a:uFillTx/>
                <a:latin typeface="+mn-lt"/>
                <a:ea typeface="+mn-ea"/>
                <a:cs typeface="+mn-cs"/>
                <a:sym typeface="Helvetica Neue" panose="02000503000000020004"/>
              </a:endParaRPr>
            </a:p>
          </p:txBody>
        </p:sp>
        <p:grpSp>
          <p:nvGrpSpPr>
            <p:cNvPr id="64" name="组合 63"/>
            <p:cNvGrpSpPr/>
            <p:nvPr/>
          </p:nvGrpSpPr>
          <p:grpSpPr>
            <a:xfrm>
              <a:off x="8676986" y="11348936"/>
              <a:ext cx="1619478" cy="1619478"/>
              <a:chOff x="7747058" y="6659228"/>
              <a:chExt cx="1619478" cy="1619478"/>
            </a:xfrm>
          </p:grpSpPr>
          <p:sp>
            <p:nvSpPr>
              <p:cNvPr id="65" name="圆角矩形 64"/>
              <p:cNvSpPr/>
              <p:nvPr/>
            </p:nvSpPr>
            <p:spPr>
              <a:xfrm>
                <a:off x="7747058" y="6659228"/>
                <a:ext cx="1619478" cy="1619478"/>
              </a:xfrm>
              <a:prstGeom prst="roundRect">
                <a:avLst>
                  <a:gd name="adj" fmla="val 50000"/>
                </a:avLst>
              </a:prstGeom>
              <a:solidFill>
                <a:srgbClr val="090A62"/>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66" name="矩形 65"/>
              <p:cNvSpPr/>
              <p:nvPr/>
            </p:nvSpPr>
            <p:spPr>
              <a:xfrm>
                <a:off x="7854493" y="7073789"/>
                <a:ext cx="1404620" cy="829945"/>
              </a:xfrm>
              <a:prstGeom prst="rect">
                <a:avLst/>
              </a:prstGeom>
            </p:spPr>
            <p:txBody>
              <a:bodyPr wrap="none">
                <a:spAutoFit/>
              </a:bodyPr>
              <a:lstStyle/>
              <a:p>
                <a:r>
                  <a:rPr lang="zh-CN" altLang="en-US" sz="2400" b="1" dirty="0">
                    <a:solidFill>
                      <a:schemeClr val="bg1"/>
                    </a:solidFill>
                    <a:latin typeface="微软雅黑" panose="020B0503020204020204" charset="-122"/>
                    <a:ea typeface="微软雅黑" panose="020B0503020204020204" charset="-122"/>
                  </a:rPr>
                  <a:t>医疗</a:t>
                </a:r>
                <a:endParaRPr lang="zh-CN" altLang="en-US" sz="2400" b="1" dirty="0">
                  <a:solidFill>
                    <a:schemeClr val="bg1"/>
                  </a:solidFill>
                  <a:latin typeface="微软雅黑" panose="020B0503020204020204" charset="-122"/>
                  <a:ea typeface="微软雅黑" panose="020B0503020204020204" charset="-122"/>
                </a:endParaRPr>
              </a:p>
              <a:p>
                <a:r>
                  <a:rPr lang="zh-CN" altLang="en-US" sz="2400" b="1" dirty="0">
                    <a:solidFill>
                      <a:schemeClr val="bg1"/>
                    </a:solidFill>
                    <a:latin typeface="微软雅黑" panose="020B0503020204020204" charset="-122"/>
                    <a:ea typeface="微软雅黑" panose="020B0503020204020204" charset="-122"/>
                  </a:rPr>
                  <a:t>知识图谱</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67" name="矩形 66"/>
            <p:cNvSpPr/>
            <p:nvPr/>
          </p:nvSpPr>
          <p:spPr>
            <a:xfrm>
              <a:off x="2245980" y="11697010"/>
              <a:ext cx="6259865" cy="1064202"/>
            </a:xfrm>
            <a:prstGeom prst="rect">
              <a:avLst/>
            </a:prstGeom>
          </p:spPr>
          <p:txBody>
            <a:bodyPr wrap="square">
              <a:spAutoFit/>
            </a:bodyPr>
            <a:lstStyle/>
            <a:p>
              <a:pPr algn="r">
                <a:lnSpc>
                  <a:spcPts val="2560"/>
                </a:lnSpc>
              </a:pPr>
              <a:r>
                <a:rPr lang="zh-CN" altLang="en-US" sz="18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知识图谱代替人工做知识整理和关联，利用机器学习不断更新最新医疗知识内容，维护成本更低；结合互联网千万诊断数据与病情特征关联，提升病情诊断正确率。</a:t>
              </a:r>
              <a:endParaRPr lang="zh-CN" altLang="en-US" sz="18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73" name="组合 72"/>
          <p:cNvGrpSpPr/>
          <p:nvPr/>
        </p:nvGrpSpPr>
        <p:grpSpPr>
          <a:xfrm>
            <a:off x="350914" y="9300873"/>
            <a:ext cx="7904153" cy="1619478"/>
            <a:chOff x="615046" y="9885295"/>
            <a:chExt cx="7904153" cy="1619478"/>
          </a:xfrm>
        </p:grpSpPr>
        <p:sp>
          <p:nvSpPr>
            <p:cNvPr id="72" name="圆角矩形 71"/>
            <p:cNvSpPr/>
            <p:nvPr/>
          </p:nvSpPr>
          <p:spPr>
            <a:xfrm>
              <a:off x="615046" y="9912313"/>
              <a:ext cx="7904153" cy="1565443"/>
            </a:xfrm>
            <a:prstGeom prst="roundRect">
              <a:avLst>
                <a:gd name="adj" fmla="val 50000"/>
              </a:avLst>
            </a:prstGeom>
            <a:solidFill>
              <a:srgbClr val="FFFFFF">
                <a:alpha val="25000"/>
              </a:srgb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noFill/>
                <a:effectLst/>
                <a:uFillTx/>
                <a:latin typeface="+mn-lt"/>
                <a:ea typeface="+mn-ea"/>
                <a:cs typeface="+mn-cs"/>
                <a:sym typeface="Helvetica Neue" panose="02000503000000020004"/>
              </a:endParaRPr>
            </a:p>
          </p:txBody>
        </p:sp>
        <p:grpSp>
          <p:nvGrpSpPr>
            <p:cNvPr id="60" name="组合 59"/>
            <p:cNvGrpSpPr/>
            <p:nvPr/>
          </p:nvGrpSpPr>
          <p:grpSpPr>
            <a:xfrm>
              <a:off x="6867380" y="9885295"/>
              <a:ext cx="1619478" cy="1619478"/>
              <a:chOff x="7747058" y="6659228"/>
              <a:chExt cx="1619478" cy="1619478"/>
            </a:xfrm>
          </p:grpSpPr>
          <p:sp>
            <p:nvSpPr>
              <p:cNvPr id="61" name="圆角矩形 60"/>
              <p:cNvSpPr/>
              <p:nvPr/>
            </p:nvSpPr>
            <p:spPr>
              <a:xfrm>
                <a:off x="7747058" y="6659228"/>
                <a:ext cx="1619478" cy="1619478"/>
              </a:xfrm>
              <a:prstGeom prst="roundRect">
                <a:avLst>
                  <a:gd name="adj" fmla="val 50000"/>
                </a:avLst>
              </a:prstGeom>
              <a:solidFill>
                <a:srgbClr val="090A62"/>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dirty="0">
                  <a:solidFill>
                    <a:schemeClr val="tx1">
                      <a:lumMod val="85000"/>
                      <a:lumOff val="15000"/>
                    </a:schemeClr>
                  </a:solidFill>
                  <a:latin typeface="微软雅黑" panose="020B0503020204020204" charset="-122"/>
                  <a:ea typeface="微软雅黑" panose="020B0503020204020204" charset="-122"/>
                </a:endParaRPr>
              </a:p>
            </p:txBody>
          </p:sp>
          <p:sp>
            <p:nvSpPr>
              <p:cNvPr id="62" name="矩形 61"/>
              <p:cNvSpPr/>
              <p:nvPr/>
            </p:nvSpPr>
            <p:spPr>
              <a:xfrm>
                <a:off x="7848914" y="7073789"/>
                <a:ext cx="1415772" cy="830997"/>
              </a:xfrm>
              <a:prstGeom prst="rect">
                <a:avLst/>
              </a:prstGeom>
            </p:spPr>
            <p:txBody>
              <a:bodyPr wrap="none">
                <a:spAutoFit/>
              </a:bodyPr>
              <a:lstStyle/>
              <a:p>
                <a:r>
                  <a:rPr lang="zh-CN" altLang="en-US" sz="2400" b="1" dirty="0">
                    <a:solidFill>
                      <a:schemeClr val="bg1"/>
                    </a:solidFill>
                    <a:latin typeface="微软雅黑" panose="020B0503020204020204" charset="-122"/>
                    <a:ea typeface="微软雅黑" panose="020B0503020204020204" charset="-122"/>
                  </a:rPr>
                  <a:t>病情</a:t>
                </a:r>
                <a:endParaRPr lang="en-US" altLang="zh-CN" sz="2400" b="1" dirty="0">
                  <a:solidFill>
                    <a:schemeClr val="bg1"/>
                  </a:solidFill>
                  <a:latin typeface="微软雅黑" panose="020B0503020204020204" charset="-122"/>
                  <a:ea typeface="微软雅黑" panose="020B0503020204020204" charset="-122"/>
                </a:endParaRPr>
              </a:p>
              <a:p>
                <a:r>
                  <a:rPr lang="zh-CN" altLang="en-US" sz="2400" b="1" dirty="0">
                    <a:solidFill>
                      <a:schemeClr val="bg1"/>
                    </a:solidFill>
                    <a:latin typeface="微软雅黑" panose="020B0503020204020204" charset="-122"/>
                    <a:ea typeface="微软雅黑" panose="020B0503020204020204" charset="-122"/>
                  </a:rPr>
                  <a:t>相关推理</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63" name="矩形 62"/>
            <p:cNvSpPr/>
            <p:nvPr/>
          </p:nvSpPr>
          <p:spPr>
            <a:xfrm>
              <a:off x="955471" y="10177489"/>
              <a:ext cx="5772543" cy="1028936"/>
            </a:xfrm>
            <a:prstGeom prst="rect">
              <a:avLst/>
            </a:prstGeom>
          </p:spPr>
          <p:txBody>
            <a:bodyPr wrap="square">
              <a:spAutoFit/>
            </a:bodyPr>
            <a:lstStyle/>
            <a:p>
              <a:pPr algn="r">
                <a:lnSpc>
                  <a:spcPts val="2460"/>
                </a:lnSpc>
              </a:pPr>
              <a:r>
                <a:rPr lang="zh-CN" altLang="en-US" sz="18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在人机对话中，根据患者提问，给出对应问答之后，机器人将推理出患者后续可能提问的其他问题，并进行关联推荐，让整个咨询体验更顺畅。</a:t>
              </a:r>
              <a:endParaRPr lang="zh-CN" altLang="en-US" sz="18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图片 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13180741" cy="13773259"/>
          </a:xfrm>
          <a:prstGeom prst="rect">
            <a:avLst/>
          </a:prstGeom>
        </p:spPr>
      </p:pic>
      <p:sp>
        <p:nvSpPr>
          <p:cNvPr id="14" name="文本框 13"/>
          <p:cNvSpPr txBox="1"/>
          <p:nvPr/>
        </p:nvSpPr>
        <p:spPr>
          <a:xfrm>
            <a:off x="13180741" y="426511"/>
            <a:ext cx="10696838" cy="225702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algn="r"/>
            <a:r>
              <a:rPr lang="en-US" altLang="zh-CN" sz="14000" b="1" dirty="0">
                <a:gradFill>
                  <a:gsLst>
                    <a:gs pos="100000">
                      <a:srgbClr val="D5DEF0">
                        <a:alpha val="37426"/>
                      </a:srgbClr>
                    </a:gs>
                    <a:gs pos="48000">
                      <a:srgbClr val="317FFF">
                        <a:alpha val="38000"/>
                      </a:srgbClr>
                    </a:gs>
                  </a:gsLst>
                  <a:lin ang="0" scaled="0"/>
                </a:gradFill>
                <a:latin typeface="微软雅黑" panose="020B0503020204020204" charset="-122"/>
                <a:ea typeface="微软雅黑" panose="020B0503020204020204" charset="-122"/>
              </a:rPr>
              <a:t>SCENARIOS</a:t>
            </a:r>
            <a:endParaRPr lang="en-US" altLang="zh-CN" sz="14000" b="1" dirty="0">
              <a:gradFill>
                <a:gsLst>
                  <a:gs pos="100000">
                    <a:srgbClr val="D5DEF0">
                      <a:alpha val="37426"/>
                    </a:srgbClr>
                  </a:gs>
                  <a:gs pos="48000">
                    <a:srgbClr val="317FFF">
                      <a:alpha val="38000"/>
                    </a:srgbClr>
                  </a:gs>
                </a:gsLst>
                <a:lin ang="0" scaled="0"/>
              </a:gradFill>
              <a:latin typeface="微软雅黑" panose="020B0503020204020204" charset="-122"/>
              <a:ea typeface="微软雅黑" panose="020B0503020204020204" charset="-122"/>
            </a:endParaRPr>
          </a:p>
        </p:txBody>
      </p:sp>
      <p:sp>
        <p:nvSpPr>
          <p:cNvPr id="15" name="文本框 14"/>
          <p:cNvSpPr txBox="1"/>
          <p:nvPr/>
        </p:nvSpPr>
        <p:spPr>
          <a:xfrm>
            <a:off x="682822" y="12543275"/>
            <a:ext cx="3957815"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4000" b="1" dirty="0">
                <a:solidFill>
                  <a:schemeClr val="bg1"/>
                </a:solidFill>
                <a:latin typeface="微软雅黑" panose="020B0503020204020204" charset="-122"/>
                <a:ea typeface="微软雅黑" panose="020B0503020204020204" charset="-122"/>
              </a:rPr>
              <a:t>01.</a:t>
            </a:r>
            <a:r>
              <a:rPr lang="zh-CN" altLang="en-US" sz="4000" b="1" dirty="0">
                <a:solidFill>
                  <a:schemeClr val="bg1"/>
                </a:solidFill>
                <a:latin typeface="微软雅黑" panose="020B0503020204020204" charset="-122"/>
                <a:ea typeface="微软雅黑" panose="020B0503020204020204" charset="-122"/>
              </a:rPr>
              <a:t>疾病百科查询</a:t>
            </a:r>
            <a:endParaRPr kumimoji="0" lang="zh-CN" altLang="en-US"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endParaRPr>
          </a:p>
        </p:txBody>
      </p:sp>
      <p:sp>
        <p:nvSpPr>
          <p:cNvPr id="16" name="文本框 15"/>
          <p:cNvSpPr txBox="1"/>
          <p:nvPr/>
        </p:nvSpPr>
        <p:spPr>
          <a:xfrm>
            <a:off x="21523590" y="2374127"/>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4000" b="1" dirty="0">
                <a:solidFill>
                  <a:srgbClr val="181A1F"/>
                </a:solidFill>
                <a:latin typeface="微软雅黑" panose="020B0503020204020204" charset="-122"/>
                <a:ea typeface="微软雅黑" panose="020B0503020204020204" charset="-122"/>
              </a:rPr>
              <a:t>应用场景</a:t>
            </a:r>
            <a:endParaRPr kumimoji="0" lang="zh-CN" altLang="en-US" sz="4000" b="1" i="0" u="none" strike="noStrike" cap="none" spc="0" normalizeH="0" baseline="0" dirty="0">
              <a:ln>
                <a:noFill/>
              </a:ln>
              <a:solidFill>
                <a:srgbClr val="181A1F"/>
              </a:solidFill>
              <a:effectLst/>
              <a:uFillTx/>
              <a:latin typeface="微软雅黑" panose="020B0503020204020204" charset="-122"/>
              <a:ea typeface="微软雅黑" panose="020B0503020204020204" charset="-122"/>
              <a:cs typeface="+mn-cs"/>
              <a:sym typeface="Helvetica Neue" panose="02000503000000020004"/>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268" y="3163433"/>
            <a:ext cx="4056683" cy="9009217"/>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5602" y="2286651"/>
            <a:ext cx="4056683" cy="775840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241" y="1218891"/>
            <a:ext cx="4245187" cy="9127535"/>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63453" y="3645015"/>
            <a:ext cx="3983761" cy="8847268"/>
          </a:xfrm>
          <a:prstGeom prst="rect">
            <a:avLst/>
          </a:prstGeom>
        </p:spPr>
      </p:pic>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43922" y="3861713"/>
            <a:ext cx="4168877" cy="8963461"/>
          </a:xfrm>
          <a:prstGeom prst="rect">
            <a:avLst/>
          </a:prstGeom>
        </p:spPr>
      </p:pic>
      <p:sp>
        <p:nvSpPr>
          <p:cNvPr id="32" name="文本框 31"/>
          <p:cNvSpPr txBox="1"/>
          <p:nvPr/>
        </p:nvSpPr>
        <p:spPr>
          <a:xfrm>
            <a:off x="20945686" y="12685953"/>
            <a:ext cx="2931893"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r" defTabSz="825500" rtl="0" fontAlgn="auto" latinLnBrk="0" hangingPunct="0">
              <a:lnSpc>
                <a:spcPct val="100000"/>
              </a:lnSpc>
              <a:spcBef>
                <a:spcPts val="0"/>
              </a:spcBef>
              <a:spcAft>
                <a:spcPts val="0"/>
              </a:spcAft>
              <a:buClrTx/>
              <a:buSzTx/>
              <a:buFontTx/>
              <a:buNone/>
            </a:pPr>
            <a:r>
              <a:rPr lang="en-US" altLang="zh-CN" sz="4000" b="1" dirty="0">
                <a:solidFill>
                  <a:srgbClr val="181A1F"/>
                </a:solidFill>
                <a:latin typeface="微软雅黑" panose="020B0503020204020204" charset="-122"/>
                <a:ea typeface="微软雅黑" panose="020B0503020204020204" charset="-122"/>
              </a:rPr>
              <a:t>02.</a:t>
            </a:r>
            <a:r>
              <a:rPr lang="zh-CN" altLang="en-US" sz="4000" b="1" dirty="0">
                <a:solidFill>
                  <a:srgbClr val="181A1F"/>
                </a:solidFill>
                <a:latin typeface="微软雅黑" panose="020B0503020204020204" charset="-122"/>
                <a:ea typeface="微软雅黑" panose="020B0503020204020204" charset="-122"/>
              </a:rPr>
              <a:t>智能导诊</a:t>
            </a:r>
            <a:endParaRPr kumimoji="0" lang="zh-CN" altLang="en-US" sz="4000" b="1" i="0" u="none" strike="noStrike" cap="none" spc="0" normalizeH="0" baseline="0" dirty="0">
              <a:ln>
                <a:noFill/>
              </a:ln>
              <a:solidFill>
                <a:srgbClr val="181A1F"/>
              </a:solidFill>
              <a:effectLst/>
              <a:uFillTx/>
              <a:latin typeface="微软雅黑" panose="020B0503020204020204" charset="-122"/>
              <a:ea typeface="微软雅黑" panose="020B0503020204020204" charset="-122"/>
              <a:cs typeface="+mn-cs"/>
              <a:sym typeface="Helvetica Neue" panose="02000503000000020004"/>
            </a:endParaRPr>
          </a:p>
        </p:txBody>
      </p:sp>
      <p:sp>
        <p:nvSpPr>
          <p:cNvPr id="21" name="圆角矩形 20"/>
          <p:cNvSpPr/>
          <p:nvPr/>
        </p:nvSpPr>
        <p:spPr>
          <a:xfrm>
            <a:off x="2481179" y="1342788"/>
            <a:ext cx="2145249" cy="532342"/>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机器人引导</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3" name="圆角矩形 32"/>
          <p:cNvSpPr/>
          <p:nvPr/>
        </p:nvSpPr>
        <p:spPr>
          <a:xfrm>
            <a:off x="230588" y="4852298"/>
            <a:ext cx="2522440" cy="532342"/>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用户发出意图</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4" name="圆角矩形 33"/>
          <p:cNvSpPr/>
          <p:nvPr/>
        </p:nvSpPr>
        <p:spPr>
          <a:xfrm>
            <a:off x="1673039" y="8685103"/>
            <a:ext cx="1977379" cy="665887"/>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疾病目录</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5" name="圆角矩形 34"/>
          <p:cNvSpPr/>
          <p:nvPr/>
        </p:nvSpPr>
        <p:spPr>
          <a:xfrm>
            <a:off x="6374233" y="5795453"/>
            <a:ext cx="1977379" cy="665887"/>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详细讲解</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6" name="圆角矩形 35"/>
          <p:cNvSpPr/>
          <p:nvPr/>
        </p:nvSpPr>
        <p:spPr>
          <a:xfrm>
            <a:off x="10131718" y="8118197"/>
            <a:ext cx="2715220" cy="665887"/>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相关问题延展</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7" name="圆角矩形 36"/>
          <p:cNvSpPr/>
          <p:nvPr/>
        </p:nvSpPr>
        <p:spPr>
          <a:xfrm>
            <a:off x="10087466" y="12379138"/>
            <a:ext cx="2715220" cy="665887"/>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相关问题延展</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8" name="圆角矩形 37"/>
          <p:cNvSpPr/>
          <p:nvPr/>
        </p:nvSpPr>
        <p:spPr>
          <a:xfrm>
            <a:off x="16769280" y="5775763"/>
            <a:ext cx="2145249" cy="532342"/>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机器人引导</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9" name="圆角矩形 38"/>
          <p:cNvSpPr/>
          <p:nvPr/>
        </p:nvSpPr>
        <p:spPr>
          <a:xfrm>
            <a:off x="13798645" y="12608280"/>
            <a:ext cx="5514157" cy="623454"/>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点击输入框出现病情描述引导语句</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pic>
        <p:nvPicPr>
          <p:cNvPr id="41" name="图片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98645" y="9368083"/>
            <a:ext cx="1739900" cy="3124200"/>
          </a:xfrm>
          <a:prstGeom prst="rect">
            <a:avLst/>
          </a:prstGeom>
        </p:spPr>
      </p:pic>
      <p:sp>
        <p:nvSpPr>
          <p:cNvPr id="42" name="圆角矩形 41"/>
          <p:cNvSpPr/>
          <p:nvPr/>
        </p:nvSpPr>
        <p:spPr>
          <a:xfrm>
            <a:off x="18529160" y="8394592"/>
            <a:ext cx="3481401" cy="623454"/>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描述可视化，更直观</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49508" y="6302990"/>
            <a:ext cx="5348163" cy="5087513"/>
          </a:xfrm>
          <a:prstGeom prst="rect">
            <a:avLst/>
          </a:prstGeom>
        </p:spPr>
      </p:pic>
      <p:pic>
        <p:nvPicPr>
          <p:cNvPr id="31" name="图片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13180741" cy="13773259"/>
          </a:xfrm>
          <a:prstGeom prst="rect">
            <a:avLst/>
          </a:prstGeom>
        </p:spPr>
      </p:pic>
      <p:sp>
        <p:nvSpPr>
          <p:cNvPr id="14" name="文本框 13"/>
          <p:cNvSpPr txBox="1"/>
          <p:nvPr/>
        </p:nvSpPr>
        <p:spPr>
          <a:xfrm>
            <a:off x="13180741" y="426511"/>
            <a:ext cx="10696838" cy="225702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algn="r"/>
            <a:r>
              <a:rPr lang="en-US" altLang="zh-CN" sz="14000" b="1" dirty="0">
                <a:gradFill>
                  <a:gsLst>
                    <a:gs pos="100000">
                      <a:srgbClr val="D5DEF0">
                        <a:alpha val="37426"/>
                      </a:srgbClr>
                    </a:gs>
                    <a:gs pos="48000">
                      <a:srgbClr val="317FFF">
                        <a:alpha val="38000"/>
                      </a:srgbClr>
                    </a:gs>
                  </a:gsLst>
                  <a:lin ang="0" scaled="0"/>
                </a:gradFill>
                <a:latin typeface="微软雅黑" panose="020B0503020204020204" charset="-122"/>
                <a:ea typeface="微软雅黑" panose="020B0503020204020204" charset="-122"/>
              </a:rPr>
              <a:t>SCENARIOS</a:t>
            </a:r>
            <a:endParaRPr lang="en-US" altLang="zh-CN" sz="14000" b="1" dirty="0">
              <a:gradFill>
                <a:gsLst>
                  <a:gs pos="100000">
                    <a:srgbClr val="D5DEF0">
                      <a:alpha val="37426"/>
                    </a:srgbClr>
                  </a:gs>
                  <a:gs pos="48000">
                    <a:srgbClr val="317FFF">
                      <a:alpha val="38000"/>
                    </a:srgbClr>
                  </a:gs>
                </a:gsLst>
                <a:lin ang="0" scaled="0"/>
              </a:gradFill>
              <a:latin typeface="微软雅黑" panose="020B0503020204020204" charset="-122"/>
              <a:ea typeface="微软雅黑" panose="020B0503020204020204" charset="-122"/>
            </a:endParaRPr>
          </a:p>
        </p:txBody>
      </p:sp>
      <p:sp>
        <p:nvSpPr>
          <p:cNvPr id="15" name="文本框 14"/>
          <p:cNvSpPr txBox="1"/>
          <p:nvPr/>
        </p:nvSpPr>
        <p:spPr>
          <a:xfrm>
            <a:off x="660509" y="12676357"/>
            <a:ext cx="2931893"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4000" b="1" dirty="0">
                <a:solidFill>
                  <a:schemeClr val="bg1"/>
                </a:solidFill>
                <a:latin typeface="微软雅黑" panose="020B0503020204020204" charset="-122"/>
                <a:ea typeface="微软雅黑" panose="020B0503020204020204" charset="-122"/>
              </a:rPr>
              <a:t>03.</a:t>
            </a:r>
            <a:r>
              <a:rPr lang="zh-CN" altLang="en-US" sz="4000" b="1" dirty="0">
                <a:solidFill>
                  <a:schemeClr val="bg1"/>
                </a:solidFill>
                <a:latin typeface="微软雅黑" panose="020B0503020204020204" charset="-122"/>
                <a:ea typeface="微软雅黑" panose="020B0503020204020204" charset="-122"/>
              </a:rPr>
              <a:t>预约挂号</a:t>
            </a:r>
            <a:endParaRPr kumimoji="0" lang="zh-CN" altLang="en-US"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endParaRPr>
          </a:p>
        </p:txBody>
      </p:sp>
      <p:sp>
        <p:nvSpPr>
          <p:cNvPr id="16" name="文本框 15"/>
          <p:cNvSpPr txBox="1"/>
          <p:nvPr/>
        </p:nvSpPr>
        <p:spPr>
          <a:xfrm>
            <a:off x="21523590" y="2374127"/>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4000" b="1" dirty="0">
                <a:solidFill>
                  <a:srgbClr val="181A1F"/>
                </a:solidFill>
                <a:latin typeface="微软雅黑" panose="020B0503020204020204" charset="-122"/>
                <a:ea typeface="微软雅黑" panose="020B0503020204020204" charset="-122"/>
              </a:rPr>
              <a:t>应用场景</a:t>
            </a:r>
            <a:endParaRPr kumimoji="0" lang="zh-CN" altLang="en-US" sz="4000" b="1" i="0" u="none" strike="noStrike" cap="none" spc="0" normalizeH="0" baseline="0" dirty="0">
              <a:ln>
                <a:noFill/>
              </a:ln>
              <a:solidFill>
                <a:srgbClr val="181A1F"/>
              </a:solidFill>
              <a:effectLst/>
              <a:uFillTx/>
              <a:latin typeface="微软雅黑" panose="020B0503020204020204" charset="-122"/>
              <a:ea typeface="微软雅黑" panose="020B0503020204020204" charset="-122"/>
              <a:cs typeface="+mn-cs"/>
              <a:sym typeface="Helvetica Neue" panose="02000503000000020004"/>
            </a:endParaRPr>
          </a:p>
        </p:txBody>
      </p:sp>
      <p:sp>
        <p:nvSpPr>
          <p:cNvPr id="32" name="文本框 31"/>
          <p:cNvSpPr txBox="1"/>
          <p:nvPr/>
        </p:nvSpPr>
        <p:spPr>
          <a:xfrm>
            <a:off x="20945686" y="12685953"/>
            <a:ext cx="2931893"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r" defTabSz="825500" rtl="0" fontAlgn="auto" latinLnBrk="0" hangingPunct="0">
              <a:lnSpc>
                <a:spcPct val="100000"/>
              </a:lnSpc>
              <a:spcBef>
                <a:spcPts val="0"/>
              </a:spcBef>
              <a:spcAft>
                <a:spcPts val="0"/>
              </a:spcAft>
              <a:buClrTx/>
              <a:buSzTx/>
              <a:buFontTx/>
              <a:buNone/>
            </a:pPr>
            <a:r>
              <a:rPr lang="en-US" altLang="zh-CN" sz="4000" b="1" dirty="0">
                <a:solidFill>
                  <a:srgbClr val="181A1F"/>
                </a:solidFill>
                <a:latin typeface="微软雅黑" panose="020B0503020204020204" charset="-122"/>
                <a:ea typeface="微软雅黑" panose="020B0503020204020204" charset="-122"/>
              </a:rPr>
              <a:t>04.</a:t>
            </a:r>
            <a:r>
              <a:rPr lang="zh-CN" altLang="en-US" sz="4000" b="1" dirty="0">
                <a:solidFill>
                  <a:srgbClr val="181A1F"/>
                </a:solidFill>
                <a:latin typeface="微软雅黑" panose="020B0503020204020204" charset="-122"/>
                <a:ea typeface="微软雅黑" panose="020B0503020204020204" charset="-122"/>
              </a:rPr>
              <a:t>报告查询</a:t>
            </a:r>
            <a:endParaRPr kumimoji="0" lang="zh-CN" altLang="en-US" sz="4000" b="1" i="0" u="none" strike="noStrike" cap="none" spc="0" normalizeH="0" baseline="0" dirty="0">
              <a:ln>
                <a:noFill/>
              </a:ln>
              <a:solidFill>
                <a:srgbClr val="181A1F"/>
              </a:solidFill>
              <a:effectLst/>
              <a:uFillTx/>
              <a:latin typeface="微软雅黑" panose="020B0503020204020204" charset="-122"/>
              <a:ea typeface="微软雅黑" panose="020B0503020204020204" charset="-122"/>
              <a:cs typeface="+mn-cs"/>
              <a:sym typeface="Helvetica Neue" panose="02000503000000020004"/>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09" y="240331"/>
            <a:ext cx="5607796" cy="1205726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305" y="1418400"/>
            <a:ext cx="5358786" cy="11900971"/>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3705" y="2683539"/>
            <a:ext cx="5889014" cy="10478825"/>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26691" y="10208747"/>
            <a:ext cx="2273300" cy="965200"/>
          </a:xfrm>
          <a:prstGeom prst="rect">
            <a:avLst/>
          </a:prstGeom>
        </p:spPr>
      </p:pic>
      <p:sp>
        <p:nvSpPr>
          <p:cNvPr id="23" name="圆角矩形 22"/>
          <p:cNvSpPr/>
          <p:nvPr/>
        </p:nvSpPr>
        <p:spPr>
          <a:xfrm>
            <a:off x="3261765" y="696017"/>
            <a:ext cx="2145249" cy="532342"/>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机器人引导</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4" name="圆角矩形 23"/>
          <p:cNvSpPr/>
          <p:nvPr/>
        </p:nvSpPr>
        <p:spPr>
          <a:xfrm>
            <a:off x="7562056" y="4773647"/>
            <a:ext cx="5532052" cy="556636"/>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医生时间一览，方便患者直接选择</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0" name="圆角矩形 29"/>
          <p:cNvSpPr/>
          <p:nvPr/>
        </p:nvSpPr>
        <p:spPr>
          <a:xfrm>
            <a:off x="8942799" y="12306172"/>
            <a:ext cx="3386284" cy="556636"/>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600" b="1" dirty="0">
                <a:solidFill>
                  <a:schemeClr val="bg1"/>
                </a:solidFill>
                <a:latin typeface="Microsoft YaHei" panose="020B0503020204020204" pitchFamily="34" charset="-122"/>
                <a:ea typeface="Microsoft YaHei" panose="020B0503020204020204" pitchFamily="34" charset="-122"/>
              </a:rPr>
              <a:t>3</a:t>
            </a:r>
            <a:r>
              <a:rPr lang="zh-CN" altLang="en-US" sz="2600" b="1" dirty="0">
                <a:solidFill>
                  <a:schemeClr val="bg1"/>
                </a:solidFill>
                <a:latin typeface="Microsoft YaHei" panose="020B0503020204020204" pitchFamily="34" charset="-122"/>
                <a:ea typeface="Microsoft YaHei" panose="020B0503020204020204" pitchFamily="34" charset="-122"/>
              </a:rPr>
              <a:t>步操作，轻松挂号</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3" name="圆角矩形 32"/>
          <p:cNvSpPr/>
          <p:nvPr/>
        </p:nvSpPr>
        <p:spPr>
          <a:xfrm>
            <a:off x="14747297" y="12129317"/>
            <a:ext cx="2904647" cy="556636"/>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报告列表一览</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4" name="圆角矩形 33"/>
          <p:cNvSpPr/>
          <p:nvPr/>
        </p:nvSpPr>
        <p:spPr>
          <a:xfrm>
            <a:off x="20299991" y="5990647"/>
            <a:ext cx="3553989" cy="556636"/>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报告详情，</a:t>
            </a:r>
            <a:r>
              <a:rPr lang="en-US" altLang="zh-CN" sz="2600" b="1" dirty="0">
                <a:solidFill>
                  <a:schemeClr val="bg1"/>
                </a:solidFill>
                <a:latin typeface="Microsoft YaHei" panose="020B0503020204020204" pitchFamily="34" charset="-122"/>
                <a:ea typeface="Microsoft YaHei" panose="020B0503020204020204" pitchFamily="34" charset="-122"/>
              </a:rPr>
              <a:t>2</a:t>
            </a:r>
            <a:r>
              <a:rPr lang="zh-CN" altLang="en-US" sz="2600" b="1" dirty="0">
                <a:solidFill>
                  <a:schemeClr val="bg1"/>
                </a:solidFill>
                <a:latin typeface="Microsoft YaHei" panose="020B0503020204020204" pitchFamily="34" charset="-122"/>
                <a:ea typeface="Microsoft YaHei" panose="020B0503020204020204" pitchFamily="34" charset="-122"/>
              </a:rPr>
              <a:t>步呈现</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421558" y="1276534"/>
            <a:ext cx="589343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r>
              <a:rPr lang="en-GB" altLang="zh-CN" sz="4000" b="1" dirty="0">
                <a:solidFill>
                  <a:schemeClr val="tx1">
                    <a:lumMod val="85000"/>
                    <a:lumOff val="15000"/>
                  </a:schemeClr>
                </a:solidFill>
                <a:latin typeface="Microsoft YaHei" panose="020B0503020204020204" pitchFamily="34" charset="-122"/>
                <a:ea typeface="Microsoft YaHei" panose="020B0503020204020204" pitchFamily="34" charset="-122"/>
              </a:rPr>
              <a:t>echo</a:t>
            </a:r>
            <a:r>
              <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rPr>
              <a:t>机器人线下应用场景</a:t>
            </a:r>
            <a:endPar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1" name="矩形 30"/>
          <p:cNvSpPr/>
          <p:nvPr/>
        </p:nvSpPr>
        <p:spPr>
          <a:xfrm>
            <a:off x="10240014" y="3930807"/>
            <a:ext cx="3180358"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rPr>
              <a:t>线下大屏导诊</a:t>
            </a:r>
            <a:endPar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32" name="矩形 31"/>
          <p:cNvSpPr/>
          <p:nvPr/>
        </p:nvSpPr>
        <p:spPr>
          <a:xfrm>
            <a:off x="10188052" y="4875352"/>
            <a:ext cx="13437491" cy="1505669"/>
          </a:xfrm>
          <a:prstGeom prst="rect">
            <a:avLst/>
          </a:prstGeom>
        </p:spPr>
        <p:txBody>
          <a:bodyPr wrap="square">
            <a:spAutoFit/>
          </a:bodyPr>
          <a:lstStyle/>
          <a:p>
            <a:pPr algn="just">
              <a:lnSpc>
                <a:spcPts val="3800"/>
              </a:lnSpc>
            </a:pPr>
            <a:r>
              <a:rPr lang="en-GB" altLang="zh-CN"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echo</a:t>
            </a: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智能医导机器人与大屏一体机完成软件信息接入，帮助患者在医院现场就医提供指引服务。智能机器人引导病人说明病症从而进行初步判断，为患者推荐合适的科室，快速指导患者挂号，并同步信息给医生参考判断，达到快速有效分诊的作用。</a:t>
            </a:r>
            <a:endParaRPr lang="en-US" altLang="zh-CN"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9" name="矩形 38"/>
          <p:cNvSpPr/>
          <p:nvPr/>
        </p:nvSpPr>
        <p:spPr>
          <a:xfrm>
            <a:off x="10188052" y="6446763"/>
            <a:ext cx="13437492" cy="1018356"/>
          </a:xfrm>
          <a:prstGeom prst="rect">
            <a:avLst/>
          </a:prstGeom>
        </p:spPr>
        <p:txBody>
          <a:bodyPr wrap="square">
            <a:spAutoFit/>
          </a:bodyPr>
          <a:lstStyle/>
          <a:p>
            <a:pPr algn="just">
              <a:lnSpc>
                <a:spcPts val="38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智能医导一体机设备放置在门诊大厅和导诊台，患者可通过点击屏幕中身体模型各部位告知机器人哪里不舒服，机器人提示患者前往相应科室就诊，减轻导诊护士工作量。</a:t>
            </a:r>
            <a:endPar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9" name="圆角矩形 48"/>
          <p:cNvSpPr/>
          <p:nvPr/>
        </p:nvSpPr>
        <p:spPr>
          <a:xfrm>
            <a:off x="10188049" y="7940738"/>
            <a:ext cx="6597330" cy="3240000"/>
          </a:xfrm>
          <a:prstGeom prst="roundRect">
            <a:avLst>
              <a:gd name="adj" fmla="val 0"/>
            </a:avLst>
          </a:prstGeom>
          <a:solidFill>
            <a:srgbClr val="2752FF"/>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grpSp>
        <p:nvGrpSpPr>
          <p:cNvPr id="5" name="组合 4"/>
          <p:cNvGrpSpPr/>
          <p:nvPr/>
        </p:nvGrpSpPr>
        <p:grpSpPr>
          <a:xfrm>
            <a:off x="11256745" y="8393538"/>
            <a:ext cx="4459938" cy="2376092"/>
            <a:chOff x="10997312" y="8393538"/>
            <a:chExt cx="4459938" cy="2376092"/>
          </a:xfrm>
        </p:grpSpPr>
        <p:sp>
          <p:nvSpPr>
            <p:cNvPr id="51" name="文本框 50"/>
            <p:cNvSpPr txBox="1"/>
            <p:nvPr/>
          </p:nvSpPr>
          <p:spPr>
            <a:xfrm>
              <a:off x="12263320" y="8393538"/>
              <a:ext cx="2026196"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数字人系统</a:t>
              </a:r>
              <a:endPar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53" name="圆角矩形 52"/>
            <p:cNvSpPr/>
            <p:nvPr/>
          </p:nvSpPr>
          <p:spPr>
            <a:xfrm>
              <a:off x="10997312" y="9167589"/>
              <a:ext cx="2160000"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数字大厅</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54" name="圆角矩形 53"/>
            <p:cNvSpPr/>
            <p:nvPr/>
          </p:nvSpPr>
          <p:spPr>
            <a:xfrm>
              <a:off x="13297250" y="9135423"/>
              <a:ext cx="2160000"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语音导航</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55" name="圆角矩形 54"/>
            <p:cNvSpPr/>
            <p:nvPr/>
          </p:nvSpPr>
          <p:spPr>
            <a:xfrm>
              <a:off x="10997312" y="10049630"/>
              <a:ext cx="2160000"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智能客服</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56" name="圆角矩形 55"/>
            <p:cNvSpPr/>
            <p:nvPr/>
          </p:nvSpPr>
          <p:spPr>
            <a:xfrm>
              <a:off x="13297250" y="10017464"/>
              <a:ext cx="2160000"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客服坐席</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grpSp>
      <p:sp>
        <p:nvSpPr>
          <p:cNvPr id="59" name="圆角矩形 58"/>
          <p:cNvSpPr/>
          <p:nvPr/>
        </p:nvSpPr>
        <p:spPr>
          <a:xfrm>
            <a:off x="17028213" y="7940738"/>
            <a:ext cx="6597330" cy="3240000"/>
          </a:xfrm>
          <a:prstGeom prst="roundRect">
            <a:avLst>
              <a:gd name="adj" fmla="val 0"/>
            </a:avLst>
          </a:prstGeom>
          <a:solidFill>
            <a:srgbClr val="2075FF"/>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grpSp>
        <p:nvGrpSpPr>
          <p:cNvPr id="8" name="组合 7"/>
          <p:cNvGrpSpPr/>
          <p:nvPr/>
        </p:nvGrpSpPr>
        <p:grpSpPr>
          <a:xfrm>
            <a:off x="18104389" y="8471578"/>
            <a:ext cx="4444979" cy="2299633"/>
            <a:chOff x="18348906" y="8471578"/>
            <a:chExt cx="4444979" cy="2299633"/>
          </a:xfrm>
        </p:grpSpPr>
        <p:sp>
          <p:nvSpPr>
            <p:cNvPr id="60" name="文本框 59"/>
            <p:cNvSpPr txBox="1"/>
            <p:nvPr/>
          </p:nvSpPr>
          <p:spPr>
            <a:xfrm>
              <a:off x="19701947" y="8471578"/>
              <a:ext cx="1641475"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后台系统</a:t>
              </a:r>
              <a:endPar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61" name="圆角矩形 60"/>
            <p:cNvSpPr/>
            <p:nvPr/>
          </p:nvSpPr>
          <p:spPr>
            <a:xfrm>
              <a:off x="18348906" y="9167589"/>
              <a:ext cx="4444979"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数据监控</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63" name="圆角矩形 62"/>
            <p:cNvSpPr/>
            <p:nvPr/>
          </p:nvSpPr>
          <p:spPr>
            <a:xfrm>
              <a:off x="18348906" y="10049630"/>
              <a:ext cx="2160000"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数据统计</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64" name="圆角矩形 63"/>
            <p:cNvSpPr/>
            <p:nvPr/>
          </p:nvSpPr>
          <p:spPr>
            <a:xfrm>
              <a:off x="20633885" y="10051211"/>
              <a:ext cx="2160000"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可视化展示</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grpSp>
      <p:sp>
        <p:nvSpPr>
          <p:cNvPr id="72" name="圆角矩形 71"/>
          <p:cNvSpPr/>
          <p:nvPr/>
        </p:nvSpPr>
        <p:spPr>
          <a:xfrm>
            <a:off x="10192324" y="11297505"/>
            <a:ext cx="13433219" cy="1658916"/>
          </a:xfrm>
          <a:prstGeom prst="roundRect">
            <a:avLst>
              <a:gd name="adj" fmla="val 0"/>
            </a:avLst>
          </a:prstGeom>
          <a:solidFill>
            <a:schemeClr val="tx1">
              <a:lumMod val="85000"/>
              <a:lumOff val="15000"/>
            </a:schemeClr>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73" name="文本框 72"/>
          <p:cNvSpPr txBox="1"/>
          <p:nvPr/>
        </p:nvSpPr>
        <p:spPr>
          <a:xfrm>
            <a:off x="10720399" y="11614002"/>
            <a:ext cx="1641475" cy="102592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统一业务</a:t>
            </a:r>
            <a:endParaRPr kumimoji="0" lang="en-US" altLang="zh-CN"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rPr>
              <a:t>能力</a:t>
            </a:r>
            <a:endParaRPr kumimoji="0" lang="zh-CN" altLang="en-US" sz="30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74" name="圆角矩形 73"/>
          <p:cNvSpPr/>
          <p:nvPr/>
        </p:nvSpPr>
        <p:spPr>
          <a:xfrm>
            <a:off x="13653380" y="11788228"/>
            <a:ext cx="3131999"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业务办理</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75" name="圆角矩形 74"/>
          <p:cNvSpPr/>
          <p:nvPr/>
        </p:nvSpPr>
        <p:spPr>
          <a:xfrm>
            <a:off x="16899474" y="11788228"/>
            <a:ext cx="3131999"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用户答疑</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77" name="圆角矩形 76"/>
          <p:cNvSpPr/>
          <p:nvPr/>
        </p:nvSpPr>
        <p:spPr>
          <a:xfrm>
            <a:off x="20133984" y="11777435"/>
            <a:ext cx="3131999" cy="720000"/>
          </a:xfrm>
          <a:prstGeom prst="roundRect">
            <a:avLst>
              <a:gd name="adj" fmla="val 0"/>
            </a:avLst>
          </a:prstGeom>
          <a:solidFill>
            <a:schemeClr val="bg1"/>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营销推荐</a:t>
            </a:r>
            <a:endParaRPr kumimoji="0" lang="zh-CN" altLang="en-US" sz="2600" b="1" i="0"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4" name="矩形 33"/>
          <p:cNvSpPr/>
          <p:nvPr/>
        </p:nvSpPr>
        <p:spPr>
          <a:xfrm>
            <a:off x="1410325" y="2084481"/>
            <a:ext cx="5281930" cy="583565"/>
          </a:xfrm>
          <a:prstGeom prst="rect">
            <a:avLst/>
          </a:prstGeom>
        </p:spPr>
        <p:txBody>
          <a:bodyPr wrap="none">
            <a:spAutoFit/>
          </a:bodyPr>
          <a:lstStyle/>
          <a:p>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APPLICATION</a:t>
            </a:r>
            <a:r>
              <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 </a:t>
            </a:r>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SCENARIOS</a:t>
            </a:r>
            <a:endPar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endParaRPr>
          </a:p>
        </p:txBody>
      </p:sp>
      <p:grpSp>
        <p:nvGrpSpPr>
          <p:cNvPr id="4" name="组合 3"/>
          <p:cNvGrpSpPr/>
          <p:nvPr/>
        </p:nvGrpSpPr>
        <p:grpSpPr>
          <a:xfrm>
            <a:off x="1421558" y="2767825"/>
            <a:ext cx="8419722" cy="11815682"/>
            <a:chOff x="397762" y="2767825"/>
            <a:chExt cx="8419722" cy="11815682"/>
          </a:xfrm>
        </p:grpSpPr>
        <p:grpSp>
          <p:nvGrpSpPr>
            <p:cNvPr id="3" name="组合 2"/>
            <p:cNvGrpSpPr/>
            <p:nvPr/>
          </p:nvGrpSpPr>
          <p:grpSpPr>
            <a:xfrm>
              <a:off x="397762" y="2767825"/>
              <a:ext cx="7793705" cy="11815682"/>
              <a:chOff x="5885384" y="3257577"/>
              <a:chExt cx="6397424" cy="9698844"/>
            </a:xfrm>
          </p:grpSpPr>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b="20675"/>
              <a:stretch>
                <a:fillRect/>
              </a:stretch>
            </p:blipFill>
            <p:spPr>
              <a:xfrm>
                <a:off x="5885384" y="3257577"/>
                <a:ext cx="6397424" cy="9698844"/>
              </a:xfrm>
              <a:prstGeom prst="rect">
                <a:avLst/>
              </a:prstGeom>
            </p:spPr>
          </p:pic>
          <p:sp>
            <p:nvSpPr>
              <p:cNvPr id="2" name="矩形 1"/>
              <p:cNvSpPr/>
              <p:nvPr/>
            </p:nvSpPr>
            <p:spPr>
              <a:xfrm>
                <a:off x="6883385" y="3776808"/>
                <a:ext cx="4424749" cy="8064000"/>
              </a:xfrm>
              <a:prstGeom prst="rect">
                <a:avLst/>
              </a:prstGeom>
              <a:solidFill>
                <a:srgbClr val="FFFFFF"/>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pic>
            <p:nvPicPr>
              <p:cNvPr id="84" name="图片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411" y="4466776"/>
                <a:ext cx="1374575" cy="1620434"/>
              </a:xfrm>
              <a:prstGeom prst="rect">
                <a:avLst/>
              </a:prstGeom>
            </p:spPr>
          </p:pic>
          <p:pic>
            <p:nvPicPr>
              <p:cNvPr id="78" name="图片 77"/>
              <p:cNvPicPr>
                <a:picLocks noChangeAspect="1"/>
              </p:cNvPicPr>
              <p:nvPr/>
            </p:nvPicPr>
            <p:blipFill rotWithShape="1">
              <a:blip r:embed="rId3"/>
              <a:srcRect l="1107" t="3480" r="-1" b="3538"/>
              <a:stretch>
                <a:fillRect/>
              </a:stretch>
            </p:blipFill>
            <p:spPr>
              <a:xfrm>
                <a:off x="6881093" y="6294412"/>
                <a:ext cx="4379918" cy="3073946"/>
              </a:xfrm>
              <a:prstGeom prst="rect">
                <a:avLst/>
              </a:prstGeom>
            </p:spPr>
          </p:pic>
          <p:sp>
            <p:nvSpPr>
              <p:cNvPr id="82" name="文本框 81"/>
              <p:cNvSpPr txBox="1"/>
              <p:nvPr/>
            </p:nvSpPr>
            <p:spPr>
              <a:xfrm>
                <a:off x="8201865" y="4958755"/>
                <a:ext cx="2736899" cy="7915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2800" b="1" dirty="0">
                    <a:latin typeface="Microsoft YaHei" panose="020B0503020204020204" pitchFamily="34" charset="-122"/>
                    <a:ea typeface="Microsoft YaHei" panose="020B0503020204020204" pitchFamily="34" charset="-122"/>
                  </a:rPr>
                  <a:t>哪里不舒服？</a:t>
                </a:r>
                <a:endParaRPr lang="en-US" altLang="zh-CN" sz="2800" b="1" dirty="0">
                  <a:latin typeface="Microsoft YaHei" panose="020B0503020204020204" pitchFamily="34" charset="-122"/>
                  <a:ea typeface="Microsoft YaHei" panose="020B0503020204020204" pitchFamily="34" charset="-122"/>
                </a:endParaRPr>
              </a:p>
              <a:p>
                <a:pPr marL="0" marR="0" indent="0" algn="l" defTabSz="825500" rtl="0" fontAlgn="auto" latinLnBrk="0" hangingPunct="0">
                  <a:lnSpc>
                    <a:spcPct val="100000"/>
                  </a:lnSpc>
                  <a:spcBef>
                    <a:spcPts val="0"/>
                  </a:spcBef>
                  <a:spcAft>
                    <a:spcPts val="0"/>
                  </a:spcAft>
                  <a:buClrTx/>
                  <a:buSzTx/>
                  <a:buFontTx/>
                  <a:buNone/>
                </a:pPr>
                <a:r>
                  <a:rPr lang="zh-CN" altLang="en-US" sz="2800" b="1" dirty="0">
                    <a:latin typeface="Microsoft YaHei" panose="020B0503020204020204" pitchFamily="34" charset="-122"/>
                    <a:ea typeface="Microsoft YaHei" panose="020B0503020204020204" pitchFamily="34" charset="-122"/>
                  </a:rPr>
                  <a:t>请选择不舒服的部位</a:t>
                </a:r>
                <a:endParaRPr kumimoji="0" lang="zh-CN" altLang="en-US" sz="28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6" name="圆角矩形 35"/>
              <p:cNvSpPr/>
              <p:nvPr/>
            </p:nvSpPr>
            <p:spPr>
              <a:xfrm>
                <a:off x="7998427" y="9621418"/>
                <a:ext cx="2145249" cy="532342"/>
              </a:xfrm>
              <a:prstGeom prst="roundRect">
                <a:avLst>
                  <a:gd name="adj" fmla="val 50000"/>
                </a:avLst>
              </a:prstGeom>
              <a:solidFill>
                <a:srgbClr val="1B4BFF"/>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200" b="1" dirty="0">
                    <a:solidFill>
                      <a:schemeClr val="bg1"/>
                    </a:solidFill>
                    <a:latin typeface="Microsoft YaHei" panose="020B0503020204020204" pitchFamily="34" charset="-122"/>
                    <a:ea typeface="Microsoft YaHei" panose="020B0503020204020204" pitchFamily="34" charset="-122"/>
                  </a:rPr>
                  <a:t>下一步</a:t>
                </a:r>
                <a:endParaRPr kumimoji="0" lang="zh-CN" altLang="en-US" sz="22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grpSp>
        <p:sp>
          <p:nvSpPr>
            <p:cNvPr id="38" name="圆角矩形 37"/>
            <p:cNvSpPr/>
            <p:nvPr/>
          </p:nvSpPr>
          <p:spPr>
            <a:xfrm>
              <a:off x="5547713" y="10977954"/>
              <a:ext cx="3269771" cy="833230"/>
            </a:xfrm>
            <a:prstGeom prst="roundRect">
              <a:avLst>
                <a:gd name="adj" fmla="val 50000"/>
              </a:avLst>
            </a:prstGeom>
            <a:solidFill>
              <a:srgbClr val="262626"/>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600" b="1" dirty="0">
                  <a:solidFill>
                    <a:schemeClr val="bg1"/>
                  </a:solidFill>
                  <a:latin typeface="Microsoft YaHei" panose="020B0503020204020204" pitchFamily="34" charset="-122"/>
                  <a:ea typeface="Microsoft YaHei" panose="020B0503020204020204" pitchFamily="34" charset="-122"/>
                </a:rPr>
                <a:t>症状选择可视化</a:t>
              </a:r>
              <a:endParaRPr kumimoji="0" lang="zh-CN" altLang="en-US" sz="2600" b="1"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42" name="矩形 41"/>
            <p:cNvSpPr/>
            <p:nvPr/>
          </p:nvSpPr>
          <p:spPr>
            <a:xfrm>
              <a:off x="2816407" y="12495710"/>
              <a:ext cx="2857854" cy="531043"/>
            </a:xfrm>
            <a:prstGeom prst="rect">
              <a:avLst/>
            </a:prstGeom>
          </p:spPr>
          <p:txBody>
            <a:bodyPr wrap="square">
              <a:spAutoFit/>
            </a:bodyPr>
            <a:lstStyle/>
            <a:p>
              <a:pPr algn="just">
                <a:lnSpc>
                  <a:spcPts val="38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 线下大屏交互示意</a:t>
              </a:r>
              <a:endParaRPr lang="en-US" altLang="zh-CN"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6056759" y="5446213"/>
            <a:ext cx="11599329" cy="16414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Constru</a:t>
            </a:r>
            <a:r>
              <a:rPr kumimoji="0" lang="en-US" altLang="zh-CN" sz="10000" b="1" i="0" u="none" strike="noStrike" cap="none" spc="0" normalizeH="0" baseline="0" dirty="0">
                <a:ln>
                  <a:noFill/>
                </a:ln>
                <a:solidFill>
                  <a:srgbClr val="2752FF"/>
                </a:solidFill>
                <a:effectLst/>
                <a:uFillTx/>
                <a:latin typeface="Microsoft YaHei" panose="020B0503020204020204" pitchFamily="34" charset="-122"/>
                <a:ea typeface="Microsoft YaHei" panose="020B0503020204020204" pitchFamily="34" charset="-122"/>
                <a:sym typeface="Helvetica Neue" panose="02000503000000020004"/>
              </a:rPr>
              <a:t>c</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tion</a:t>
            </a:r>
            <a:r>
              <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 </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Plan</a:t>
            </a:r>
            <a:endPar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7" name="文本框 26"/>
          <p:cNvSpPr txBox="1"/>
          <p:nvPr/>
        </p:nvSpPr>
        <p:spPr>
          <a:xfrm>
            <a:off x="10779201" y="7272676"/>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rPr>
              <a:t>服务方案</a:t>
            </a:r>
            <a:endPar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9" name="文本框 28"/>
          <p:cNvSpPr txBox="1"/>
          <p:nvPr/>
        </p:nvSpPr>
        <p:spPr>
          <a:xfrm>
            <a:off x="9302760" y="12534877"/>
            <a:ext cx="5107305" cy="4400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r>
              <a:rPr lang="en-US" altLang="zh-CN" sz="2200" dirty="0">
                <a:latin typeface="Microsoft YaHei" panose="020B0503020204020204" pitchFamily="34" charset="-122"/>
                <a:ea typeface="Microsoft YaHei" panose="020B0503020204020204" pitchFamily="34" charset="-122"/>
              </a:rPr>
              <a:t>Technology</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Changes</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Communication</a:t>
            </a:r>
            <a:endParaRPr lang="zh-CN" altLang="en-US" sz="2200" dirty="0">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44871" y="2264051"/>
            <a:ext cx="14564561" cy="1179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just">
              <a:lnSpc>
                <a:spcPts val="4200"/>
              </a:lnSpc>
            </a:pPr>
            <a:r>
              <a:rPr lang="en-GB"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echo</a:t>
            </a:r>
            <a:r>
              <a:rPr lang="zh-CN" altLang="en-US"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智能客服为具有线下网点生活服务特性的中小企业提供自助服务解决方案，解决中小企业与客户的需求对接，享受</a:t>
            </a:r>
            <a:r>
              <a:rPr lang="en-GB" altLang="zh-CN"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echo</a:t>
            </a:r>
            <a:r>
              <a:rPr lang="zh-CN" altLang="en-US"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智能客服带来的线上服务预约，线下到场服务的一站式客户服务体验。</a:t>
            </a:r>
            <a:endParaRPr lang="zh-CN" altLang="en-US" sz="26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48354" t="-14" r="11470" b="12"/>
          <a:stretch>
            <a:fillRect/>
          </a:stretch>
        </p:blipFill>
        <p:spPr>
          <a:xfrm>
            <a:off x="-35710" y="-25400"/>
            <a:ext cx="8303530" cy="13779329"/>
          </a:xfrm>
          <a:prstGeom prst="rect">
            <a:avLst/>
          </a:prstGeom>
        </p:spPr>
      </p:pic>
      <p:sp>
        <p:nvSpPr>
          <p:cNvPr id="5" name="矩形 4"/>
          <p:cNvSpPr/>
          <p:nvPr/>
        </p:nvSpPr>
        <p:spPr>
          <a:xfrm>
            <a:off x="9209839" y="4916511"/>
            <a:ext cx="3817657" cy="64120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4200"/>
              </a:lnSpc>
            </a:pP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 项目启动：</a:t>
            </a: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7</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天左右</a:t>
            </a:r>
            <a:endPar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7" name="矩形 26"/>
          <p:cNvSpPr/>
          <p:nvPr/>
        </p:nvSpPr>
        <p:spPr>
          <a:xfrm>
            <a:off x="9144871" y="4097562"/>
            <a:ext cx="3416320" cy="630942"/>
          </a:xfrm>
          <a:prstGeom prst="rect">
            <a:avLst/>
          </a:prstGeom>
        </p:spPr>
        <p:txBody>
          <a:bodyPr wrap="none">
            <a:spAutoFit/>
          </a:bodyPr>
          <a:lstStyle/>
          <a:p>
            <a:pPr algn="l">
              <a:lnSpc>
                <a:spcPts val="4200"/>
              </a:lnSpc>
            </a:pPr>
            <a:r>
              <a:rPr lang="zh-CN" altLang="en-US" sz="3600" b="1" kern="100" dirty="0">
                <a:solidFill>
                  <a:srgbClr val="2752FF"/>
                </a:solidFill>
                <a:latin typeface="Microsoft YaHei" panose="020B0503020204020204" pitchFamily="34" charset="-122"/>
                <a:ea typeface="Microsoft YaHei" panose="020B0503020204020204" pitchFamily="34" charset="-122"/>
                <a:cs typeface="Times New Roman" panose="02020603050405020304" pitchFamily="18" charset="0"/>
              </a:rPr>
              <a:t>①平台建设流程</a:t>
            </a:r>
            <a:endParaRPr lang="zh-CN" altLang="en-US" sz="3600" b="1" kern="100" dirty="0">
              <a:solidFill>
                <a:srgbClr val="2752FF"/>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14" name="组合 13"/>
          <p:cNvGrpSpPr/>
          <p:nvPr/>
        </p:nvGrpSpPr>
        <p:grpSpPr>
          <a:xfrm>
            <a:off x="9181192" y="5774936"/>
            <a:ext cx="5912397" cy="1495713"/>
            <a:chOff x="9679161" y="6086554"/>
            <a:chExt cx="5912397" cy="1495713"/>
          </a:xfrm>
        </p:grpSpPr>
        <p:sp>
          <p:nvSpPr>
            <p:cNvPr id="33" name="矩形 32"/>
            <p:cNvSpPr/>
            <p:nvPr/>
          </p:nvSpPr>
          <p:spPr>
            <a:xfrm>
              <a:off x="9679161" y="6086554"/>
              <a:ext cx="5538215" cy="64120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4200"/>
                </a:lnSpc>
              </a:pP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 提供</a:t>
              </a:r>
              <a:r>
                <a:rPr lang="en-GB"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MVP</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最小版本： </a:t>
              </a: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7-30</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天</a:t>
              </a:r>
              <a:endPar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4" name="矩形 33"/>
            <p:cNvSpPr/>
            <p:nvPr/>
          </p:nvSpPr>
          <p:spPr>
            <a:xfrm>
              <a:off x="9679162" y="6658937"/>
              <a:ext cx="5912396" cy="92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32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包括基础架构、少量并发、交互方式、基础场景搭建、</a:t>
              </a:r>
              <a:r>
                <a:rPr lang="en-GB" altLang="zh-CN"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UI</a:t>
              </a: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形象</a:t>
              </a:r>
              <a:r>
                <a:rPr lang="en-US" altLang="zh-CN"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2</a:t>
              </a:r>
              <a:r>
                <a:rPr lang="en-GB" altLang="zh-CN"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D</a:t>
              </a:r>
              <a:r>
                <a:rPr lang="zh-CN" altLang="en-GB"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若需） </a:t>
              </a:r>
              <a:endPar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15" name="组合 14"/>
          <p:cNvGrpSpPr/>
          <p:nvPr/>
        </p:nvGrpSpPr>
        <p:grpSpPr>
          <a:xfrm>
            <a:off x="9181192" y="7586834"/>
            <a:ext cx="6149377" cy="1518102"/>
            <a:chOff x="9679161" y="7956261"/>
            <a:chExt cx="6149377" cy="1518102"/>
          </a:xfrm>
        </p:grpSpPr>
        <p:sp>
          <p:nvSpPr>
            <p:cNvPr id="35" name="矩形 34"/>
            <p:cNvSpPr/>
            <p:nvPr/>
          </p:nvSpPr>
          <p:spPr>
            <a:xfrm>
              <a:off x="9679161" y="7956261"/>
              <a:ext cx="3977677" cy="64120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4200"/>
                </a:lnSpc>
              </a:pP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 数据回收：</a:t>
              </a: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2-3</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个月</a:t>
              </a:r>
              <a:endPar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6" name="矩形 35"/>
            <p:cNvSpPr/>
            <p:nvPr/>
          </p:nvSpPr>
          <p:spPr>
            <a:xfrm>
              <a:off x="9679161" y="8551033"/>
              <a:ext cx="6149377" cy="92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32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包括场景丰富、并发扩容、交互优化、形象优化、功能开发、知识库梳理 </a:t>
              </a:r>
              <a:endPar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17" name="组合 16"/>
          <p:cNvGrpSpPr/>
          <p:nvPr/>
        </p:nvGrpSpPr>
        <p:grpSpPr>
          <a:xfrm>
            <a:off x="9181192" y="9496361"/>
            <a:ext cx="5912397" cy="1455206"/>
            <a:chOff x="9679161" y="10023680"/>
            <a:chExt cx="5912397" cy="1455206"/>
          </a:xfrm>
        </p:grpSpPr>
        <p:sp>
          <p:nvSpPr>
            <p:cNvPr id="37" name="矩形 36"/>
            <p:cNvSpPr/>
            <p:nvPr/>
          </p:nvSpPr>
          <p:spPr>
            <a:xfrm>
              <a:off x="9679161" y="10023680"/>
              <a:ext cx="3977677" cy="64120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4200"/>
                </a:lnSpc>
              </a:pP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 平台开发：</a:t>
              </a: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3-6</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个月</a:t>
              </a:r>
              <a:endPar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8" name="矩形 37"/>
            <p:cNvSpPr/>
            <p:nvPr/>
          </p:nvSpPr>
          <p:spPr>
            <a:xfrm>
              <a:off x="9679161" y="10555556"/>
              <a:ext cx="5912397" cy="92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32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包括后台搭建、渠道泛化、知识库成型、客服赋能培训</a:t>
              </a:r>
              <a:endPar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29" name="矩形 28"/>
          <p:cNvSpPr/>
          <p:nvPr/>
        </p:nvSpPr>
        <p:spPr>
          <a:xfrm>
            <a:off x="16482190" y="4097562"/>
            <a:ext cx="3416320" cy="630942"/>
          </a:xfrm>
          <a:prstGeom prst="rect">
            <a:avLst/>
          </a:prstGeom>
        </p:spPr>
        <p:txBody>
          <a:bodyPr wrap="none">
            <a:spAutoFit/>
          </a:bodyPr>
          <a:lstStyle/>
          <a:p>
            <a:pPr algn="l">
              <a:lnSpc>
                <a:spcPts val="4200"/>
              </a:lnSpc>
            </a:pPr>
            <a:r>
              <a:rPr lang="zh-CN" altLang="en-US" sz="3600" b="1" kern="100" dirty="0">
                <a:solidFill>
                  <a:srgbClr val="2752FF"/>
                </a:solidFill>
                <a:latin typeface="Microsoft YaHei" panose="020B0503020204020204" pitchFamily="34" charset="-122"/>
                <a:ea typeface="Microsoft YaHei" panose="020B0503020204020204" pitchFamily="34" charset="-122"/>
                <a:cs typeface="Times New Roman" panose="02020603050405020304" pitchFamily="18" charset="0"/>
              </a:rPr>
              <a:t>②技术服务支持</a:t>
            </a:r>
            <a:endParaRPr lang="zh-CN" altLang="en-US" sz="3600" b="1" kern="100" dirty="0">
              <a:solidFill>
                <a:srgbClr val="2752FF"/>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13" name="组合 12"/>
          <p:cNvGrpSpPr/>
          <p:nvPr/>
        </p:nvGrpSpPr>
        <p:grpSpPr>
          <a:xfrm>
            <a:off x="16482190" y="4916511"/>
            <a:ext cx="7138493" cy="1443887"/>
            <a:chOff x="16590187" y="5044464"/>
            <a:chExt cx="7138493" cy="1443887"/>
          </a:xfrm>
        </p:grpSpPr>
        <p:sp>
          <p:nvSpPr>
            <p:cNvPr id="2" name="矩形 1"/>
            <p:cNvSpPr/>
            <p:nvPr/>
          </p:nvSpPr>
          <p:spPr>
            <a:xfrm>
              <a:off x="16590187" y="5044464"/>
              <a:ext cx="4109427" cy="64120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4200"/>
                </a:lnSpc>
              </a:pP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 定制化赋能培训服务</a:t>
              </a:r>
              <a:endPar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0" name="矩形 39"/>
            <p:cNvSpPr/>
            <p:nvPr/>
          </p:nvSpPr>
          <p:spPr>
            <a:xfrm>
              <a:off x="16590187" y="5565021"/>
              <a:ext cx="7138493" cy="92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32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指派专人进行产品的使用培训，保障产品各项功能被充分使用。</a:t>
              </a:r>
              <a:endPar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10" name="组合 9"/>
          <p:cNvGrpSpPr/>
          <p:nvPr/>
        </p:nvGrpSpPr>
        <p:grpSpPr>
          <a:xfrm>
            <a:off x="16463472" y="6669432"/>
            <a:ext cx="7157211" cy="1450411"/>
            <a:chOff x="16571469" y="6900950"/>
            <a:chExt cx="7157211" cy="1450411"/>
          </a:xfrm>
        </p:grpSpPr>
        <p:sp>
          <p:nvSpPr>
            <p:cNvPr id="41" name="矩形 40"/>
            <p:cNvSpPr/>
            <p:nvPr/>
          </p:nvSpPr>
          <p:spPr>
            <a:xfrm>
              <a:off x="16571469" y="6900950"/>
              <a:ext cx="4109427" cy="6400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4200"/>
                </a:lnSpc>
              </a:pP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 场景、话术训练服务</a:t>
              </a:r>
              <a:endPar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2" name="矩形 41"/>
            <p:cNvSpPr/>
            <p:nvPr/>
          </p:nvSpPr>
          <p:spPr>
            <a:xfrm>
              <a:off x="16590187" y="7428031"/>
              <a:ext cx="7138493" cy="92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32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安排专人协助客户分析</a:t>
              </a:r>
              <a:r>
                <a:rPr lang="en-GB" altLang="zh-CN"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使用场景，梳理业务场景、测试上线，并给出针对性优化建议。</a:t>
              </a:r>
              <a:endPar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11" name="组合 10"/>
          <p:cNvGrpSpPr/>
          <p:nvPr/>
        </p:nvGrpSpPr>
        <p:grpSpPr>
          <a:xfrm>
            <a:off x="16482190" y="8428316"/>
            <a:ext cx="7138493" cy="1487175"/>
            <a:chOff x="16590187" y="8669237"/>
            <a:chExt cx="7138493" cy="1487175"/>
          </a:xfrm>
        </p:grpSpPr>
        <p:sp>
          <p:nvSpPr>
            <p:cNvPr id="43" name="矩形 42"/>
            <p:cNvSpPr/>
            <p:nvPr/>
          </p:nvSpPr>
          <p:spPr>
            <a:xfrm>
              <a:off x="16590187" y="8669237"/>
              <a:ext cx="3084910" cy="64120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4200"/>
                </a:lnSpc>
              </a:pP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 系统更新升级</a:t>
              </a:r>
              <a:endPar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4" name="矩形 43"/>
            <p:cNvSpPr/>
            <p:nvPr/>
          </p:nvSpPr>
          <p:spPr>
            <a:xfrm>
              <a:off x="16590187" y="9233082"/>
              <a:ext cx="7138493" cy="92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32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始终保证产品的版本升级与更新迭代； 定制化对接开发需求。</a:t>
              </a:r>
              <a:endPar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12" name="组合 11"/>
          <p:cNvGrpSpPr/>
          <p:nvPr/>
        </p:nvGrpSpPr>
        <p:grpSpPr>
          <a:xfrm>
            <a:off x="16482190" y="10223964"/>
            <a:ext cx="7138493" cy="1063454"/>
            <a:chOff x="16590187" y="10344281"/>
            <a:chExt cx="7138493" cy="1063454"/>
          </a:xfrm>
        </p:grpSpPr>
        <p:sp>
          <p:nvSpPr>
            <p:cNvPr id="45" name="矩形 44"/>
            <p:cNvSpPr/>
            <p:nvPr/>
          </p:nvSpPr>
          <p:spPr>
            <a:xfrm>
              <a:off x="16590187" y="10344281"/>
              <a:ext cx="3084910" cy="64120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4200"/>
                </a:lnSpc>
              </a:pP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 本地化支撑服务</a:t>
              </a:r>
              <a:endPar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6" name="矩形 45"/>
            <p:cNvSpPr/>
            <p:nvPr/>
          </p:nvSpPr>
          <p:spPr>
            <a:xfrm>
              <a:off x="16590187" y="10894774"/>
              <a:ext cx="7138493" cy="51296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32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根据客户的分级响应机制要求，进行驻场服务。</a:t>
              </a:r>
              <a:endPar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7" name="组合 6"/>
          <p:cNvGrpSpPr/>
          <p:nvPr/>
        </p:nvGrpSpPr>
        <p:grpSpPr>
          <a:xfrm>
            <a:off x="16482190" y="11595891"/>
            <a:ext cx="7138493" cy="1144679"/>
            <a:chOff x="16590187" y="11887216"/>
            <a:chExt cx="7138493" cy="1144679"/>
          </a:xfrm>
        </p:grpSpPr>
        <p:sp>
          <p:nvSpPr>
            <p:cNvPr id="47" name="矩形 46"/>
            <p:cNvSpPr/>
            <p:nvPr/>
          </p:nvSpPr>
          <p:spPr>
            <a:xfrm>
              <a:off x="16590187" y="11887216"/>
              <a:ext cx="3084910" cy="64120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4200"/>
                </a:lnSpc>
              </a:pPr>
              <a:r>
                <a:rPr lang="en-US" altLang="zh-CN"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 运维保障服务</a:t>
              </a:r>
              <a:endParaRPr lang="zh-CN" altLang="en-US" sz="2600" b="1"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8" name="矩形 47"/>
            <p:cNvSpPr/>
            <p:nvPr/>
          </p:nvSpPr>
          <p:spPr>
            <a:xfrm>
              <a:off x="16590187" y="12518934"/>
              <a:ext cx="7138493" cy="51296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lnSpc>
                  <a:spcPts val="3200"/>
                </a:lnSpc>
              </a:pPr>
              <a:r>
                <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rPr>
                <a:t>定期对部署后的系统全面检查，保障系统稳定运行。</a:t>
              </a:r>
              <a:endParaRPr lang="zh-CN" altLang="en-US" sz="2400" kern="100" dirty="0">
                <a:solidFill>
                  <a:schemeClr val="tx1">
                    <a:lumMod val="65000"/>
                    <a:lumOff val="3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9" name="文本框 8"/>
          <p:cNvSpPr txBox="1"/>
          <p:nvPr/>
        </p:nvSpPr>
        <p:spPr>
          <a:xfrm>
            <a:off x="9142691" y="797908"/>
            <a:ext cx="2667397" cy="87203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5000" b="1"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rPr>
              <a:t>服务方案</a:t>
            </a:r>
            <a:endParaRPr kumimoji="0" lang="zh-CN" altLang="en-US" sz="5000" b="1" u="none" strike="noStrike" cap="none" spc="0" normalizeH="0" baseline="0" dirty="0">
              <a:ln>
                <a:noFill/>
              </a:ln>
              <a:solidFill>
                <a:schemeClr val="tx1">
                  <a:lumMod val="85000"/>
                  <a:lumOff val="1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49" name="矩形 48"/>
          <p:cNvSpPr/>
          <p:nvPr/>
        </p:nvSpPr>
        <p:spPr>
          <a:xfrm>
            <a:off x="11804306" y="1031472"/>
            <a:ext cx="4677884" cy="584775"/>
          </a:xfrm>
          <a:prstGeom prst="rect">
            <a:avLst/>
          </a:prstGeom>
        </p:spPr>
        <p:txBody>
          <a:bodyPr wrap="none">
            <a:spAutoFit/>
          </a:bodyPr>
          <a:lstStyle/>
          <a:p>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CONSTRUCTION</a:t>
            </a:r>
            <a:r>
              <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 </a:t>
            </a:r>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PLAN</a:t>
            </a:r>
            <a:endPar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目录"/>
          <p:cNvSpPr txBox="1"/>
          <p:nvPr/>
        </p:nvSpPr>
        <p:spPr>
          <a:xfrm>
            <a:off x="1372494" y="1788240"/>
            <a:ext cx="213360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4000" b="1">
                <a:solidFill>
                  <a:schemeClr val="tx1">
                    <a:lumMod val="85000"/>
                    <a:lumOff val="15000"/>
                  </a:schemeClr>
                </a:solidFill>
                <a:latin typeface="微软雅黑" panose="020B0503020204020204" charset="-122"/>
                <a:ea typeface="微软雅黑" panose="020B0503020204020204" charset="-122"/>
              </a:defRPr>
            </a:lvl1pPr>
          </a:lstStyle>
          <a:p>
            <a:r>
              <a:rPr sz="8000" dirty="0" err="1"/>
              <a:t>目录</a:t>
            </a:r>
            <a:endParaRPr sz="8000" dirty="0"/>
          </a:p>
        </p:txBody>
      </p:sp>
      <p:sp>
        <p:nvSpPr>
          <p:cNvPr id="4" name="CONTENT"/>
          <p:cNvSpPr txBox="1"/>
          <p:nvPr/>
        </p:nvSpPr>
        <p:spPr>
          <a:xfrm>
            <a:off x="1372176" y="3120152"/>
            <a:ext cx="6001385" cy="789305"/>
          </a:xfrm>
          <a:prstGeom prst="rect">
            <a:avLst/>
          </a:prstGeom>
          <a:ln w="12700">
            <a:miter lim="400000"/>
          </a:ln>
        </p:spPr>
        <p:txBody>
          <a:bodyPr wrap="square" lIns="25400" tIns="25400" rIns="25400" bIns="25400">
            <a:spAutoFit/>
          </a:bodyPr>
          <a:lstStyle>
            <a:lvl1pPr algn="l">
              <a:defRPr sz="8000">
                <a:solidFill>
                  <a:srgbClr val="4D62BE"/>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sz="4800" dirty="0">
                <a:solidFill>
                  <a:schemeClr val="bg1">
                    <a:lumMod val="65000"/>
                  </a:schemeClr>
                </a:solidFill>
                <a:latin typeface="微软雅黑" panose="020B0503020204020204" charset="-122"/>
                <a:ea typeface="微软雅黑" panose="020B0503020204020204" charset="-122"/>
              </a:rPr>
              <a:t>CONTENT</a:t>
            </a:r>
            <a:r>
              <a:rPr lang="en-US" sz="4800" dirty="0">
                <a:solidFill>
                  <a:schemeClr val="bg1">
                    <a:lumMod val="65000"/>
                  </a:schemeClr>
                </a:solidFill>
                <a:latin typeface="微软雅黑" panose="020B0503020204020204" charset="-122"/>
                <a:ea typeface="微软雅黑" panose="020B0503020204020204" charset="-122"/>
              </a:rPr>
              <a:t>S</a:t>
            </a:r>
            <a:endParaRPr lang="en-US" sz="4800" dirty="0">
              <a:solidFill>
                <a:schemeClr val="bg1">
                  <a:lumMod val="65000"/>
                </a:schemeClr>
              </a:solidFill>
              <a:latin typeface="微软雅黑" panose="020B0503020204020204" charset="-122"/>
              <a:ea typeface="微软雅黑" panose="020B0503020204020204" charset="-122"/>
            </a:endParaRPr>
          </a:p>
        </p:txBody>
      </p:sp>
      <p:grpSp>
        <p:nvGrpSpPr>
          <p:cNvPr id="2" name="组合 1"/>
          <p:cNvGrpSpPr/>
          <p:nvPr/>
        </p:nvGrpSpPr>
        <p:grpSpPr>
          <a:xfrm>
            <a:off x="1362075" y="5332095"/>
            <a:ext cx="2835910" cy="5120005"/>
            <a:chOff x="2145" y="8397"/>
            <a:chExt cx="4466" cy="8063"/>
          </a:xfrm>
        </p:grpSpPr>
        <p:sp>
          <p:nvSpPr>
            <p:cNvPr id="5" name="圆角矩形 4"/>
            <p:cNvSpPr/>
            <p:nvPr/>
          </p:nvSpPr>
          <p:spPr>
            <a:xfrm>
              <a:off x="2148" y="8397"/>
              <a:ext cx="4461" cy="4461"/>
            </a:xfrm>
            <a:prstGeom prst="roundRect">
              <a:avLst>
                <a:gd name="adj" fmla="val 50000"/>
              </a:avLst>
            </a:prstGeom>
            <a:solidFill>
              <a:srgbClr val="2554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3200" b="1">
                <a:latin typeface="微软雅黑" panose="020B0503020204020204" charset="-122"/>
                <a:ea typeface="微软雅黑" panose="020B0503020204020204" charset="-122"/>
              </a:endParaRPr>
            </a:p>
          </p:txBody>
        </p:sp>
        <p:sp>
          <p:nvSpPr>
            <p:cNvPr id="6" name="文本框 5"/>
            <p:cNvSpPr txBox="1"/>
            <p:nvPr/>
          </p:nvSpPr>
          <p:spPr>
            <a:xfrm>
              <a:off x="2805" y="9578"/>
              <a:ext cx="3147" cy="2082"/>
            </a:xfrm>
            <a:prstGeom prst="rect">
              <a:avLst/>
            </a:prstGeom>
            <a:noFill/>
          </p:spPr>
          <p:txBody>
            <a:bodyPr wrap="square" rtlCol="0">
              <a:spAutoFit/>
            </a:bodyPr>
            <a:lstStyle/>
            <a:p>
              <a:r>
                <a:rPr lang="en-US" altLang="zh-CN" sz="8000" b="1">
                  <a:solidFill>
                    <a:schemeClr val="bg1"/>
                  </a:solidFill>
                  <a:latin typeface="微软雅黑" panose="020B0503020204020204" charset="-122"/>
                  <a:ea typeface="微软雅黑" panose="020B0503020204020204" charset="-122"/>
                </a:rPr>
                <a:t>01</a:t>
              </a:r>
              <a:endParaRPr lang="en-US" altLang="zh-CN" sz="8000" b="1">
                <a:solidFill>
                  <a:schemeClr val="bg1"/>
                </a:solidFill>
                <a:latin typeface="微软雅黑" panose="020B0503020204020204" charset="-122"/>
                <a:ea typeface="微软雅黑" panose="020B0503020204020204" charset="-122"/>
              </a:endParaRPr>
            </a:p>
          </p:txBody>
        </p:sp>
        <p:sp>
          <p:nvSpPr>
            <p:cNvPr id="7" name="目录"/>
            <p:cNvSpPr txBox="1"/>
            <p:nvPr/>
          </p:nvSpPr>
          <p:spPr>
            <a:xfrm>
              <a:off x="2145" y="13673"/>
              <a:ext cx="4467" cy="1049"/>
            </a:xfrm>
            <a:prstGeom prst="rect">
              <a:avLst/>
            </a:prstGeom>
            <a:ln w="12700">
              <a:miter lim="400000"/>
            </a:ln>
          </p:spPr>
          <p:txBody>
            <a:bodyPr wrap="square" lIns="25400" tIns="25400" rIns="25400" bIns="25400" anchor="ctr">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a:r>
                <a:rPr lang="zh-CN" sz="4000" b="1" dirty="0">
                  <a:solidFill>
                    <a:schemeClr val="tx1">
                      <a:lumMod val="75000"/>
                      <a:lumOff val="25000"/>
                    </a:schemeClr>
                  </a:solidFill>
                  <a:latin typeface="微软雅黑" panose="020B0503020204020204" charset="-122"/>
                  <a:ea typeface="微软雅黑" panose="020B0503020204020204" charset="-122"/>
                </a:rPr>
                <a:t>方案介绍</a:t>
              </a:r>
              <a:endParaRPr lang="zh-CN"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8" name="目录"/>
            <p:cNvSpPr txBox="1"/>
            <p:nvPr/>
          </p:nvSpPr>
          <p:spPr>
            <a:xfrm>
              <a:off x="2147" y="15000"/>
              <a:ext cx="4465" cy="1461"/>
            </a:xfrm>
            <a:prstGeom prst="rect">
              <a:avLst/>
            </a:prstGeom>
            <a:ln w="12700">
              <a:miter lim="400000"/>
            </a:ln>
          </p:spPr>
          <p:txBody>
            <a:bodyPr wrap="square" lIns="25400" tIns="25400" rIns="25400" bIns="25400" anchor="t" anchorCtr="0">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eaLnBrk="1">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PROJECT </a:t>
              </a:r>
              <a:endParaRPr lang="en-US" altLang="zh-CN" sz="2600" dirty="0">
                <a:solidFill>
                  <a:schemeClr val="bg1">
                    <a:lumMod val="65000"/>
                  </a:schemeClr>
                </a:solidFill>
                <a:latin typeface="微软雅黑" panose="020B0503020204020204" charset="-122"/>
                <a:ea typeface="微软雅黑" panose="020B0503020204020204" charset="-122"/>
              </a:endParaRPr>
            </a:p>
            <a:p>
              <a:pPr algn="ctr" eaLnBrk="1">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INTRODUCTION </a:t>
              </a:r>
              <a:endParaRPr lang="en-US" altLang="zh-CN" sz="2600" dirty="0">
                <a:solidFill>
                  <a:schemeClr val="bg1">
                    <a:lumMod val="65000"/>
                  </a:schemeClr>
                </a:solidFill>
                <a:latin typeface="微软雅黑" panose="020B0503020204020204" charset="-122"/>
                <a:ea typeface="微软雅黑" panose="020B0503020204020204" charset="-122"/>
              </a:endParaRPr>
            </a:p>
          </p:txBody>
        </p:sp>
      </p:grpSp>
      <p:grpSp>
        <p:nvGrpSpPr>
          <p:cNvPr id="9" name="组合 8"/>
          <p:cNvGrpSpPr/>
          <p:nvPr/>
        </p:nvGrpSpPr>
        <p:grpSpPr>
          <a:xfrm>
            <a:off x="8526459" y="5332095"/>
            <a:ext cx="3500755" cy="5088890"/>
            <a:chOff x="15692" y="8397"/>
            <a:chExt cx="5513" cy="8014"/>
          </a:xfrm>
        </p:grpSpPr>
        <p:sp>
          <p:nvSpPr>
            <p:cNvPr id="13" name="圆角矩形 12"/>
            <p:cNvSpPr/>
            <p:nvPr/>
          </p:nvSpPr>
          <p:spPr>
            <a:xfrm>
              <a:off x="16217" y="8397"/>
              <a:ext cx="4461" cy="4461"/>
            </a:xfrm>
            <a:prstGeom prst="roundRect">
              <a:avLst>
                <a:gd name="adj" fmla="val 50000"/>
              </a:avLst>
            </a:prstGeom>
            <a:solidFill>
              <a:srgbClr val="2554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3200" b="1">
                <a:latin typeface="微软雅黑" panose="020B0503020204020204" charset="-122"/>
                <a:ea typeface="微软雅黑" panose="020B0503020204020204" charset="-122"/>
              </a:endParaRPr>
            </a:p>
          </p:txBody>
        </p:sp>
        <p:sp>
          <p:nvSpPr>
            <p:cNvPr id="14" name="文本框 13"/>
            <p:cNvSpPr txBox="1"/>
            <p:nvPr/>
          </p:nvSpPr>
          <p:spPr>
            <a:xfrm>
              <a:off x="16874" y="9578"/>
              <a:ext cx="3147" cy="2082"/>
            </a:xfrm>
            <a:prstGeom prst="rect">
              <a:avLst/>
            </a:prstGeom>
            <a:noFill/>
          </p:spPr>
          <p:txBody>
            <a:bodyPr wrap="square" rtlCol="0">
              <a:spAutoFit/>
            </a:bodyPr>
            <a:lstStyle/>
            <a:p>
              <a:r>
                <a:rPr lang="en-US" altLang="zh-CN" sz="8000" b="1">
                  <a:solidFill>
                    <a:schemeClr val="bg1"/>
                  </a:solidFill>
                  <a:latin typeface="微软雅黑" panose="020B0503020204020204" charset="-122"/>
                  <a:ea typeface="微软雅黑" panose="020B0503020204020204" charset="-122"/>
                </a:rPr>
                <a:t>03</a:t>
              </a:r>
              <a:endParaRPr lang="en-US" altLang="zh-CN" sz="8000" b="1">
                <a:solidFill>
                  <a:schemeClr val="bg1"/>
                </a:solidFill>
                <a:latin typeface="微软雅黑" panose="020B0503020204020204" charset="-122"/>
                <a:ea typeface="微软雅黑" panose="020B0503020204020204" charset="-122"/>
              </a:endParaRPr>
            </a:p>
          </p:txBody>
        </p:sp>
        <p:sp>
          <p:nvSpPr>
            <p:cNvPr id="15" name="目录"/>
            <p:cNvSpPr txBox="1"/>
            <p:nvPr/>
          </p:nvSpPr>
          <p:spPr>
            <a:xfrm>
              <a:off x="15956" y="13676"/>
              <a:ext cx="4984" cy="1049"/>
            </a:xfrm>
            <a:prstGeom prst="rect">
              <a:avLst/>
            </a:prstGeom>
            <a:ln w="12700">
              <a:miter lim="400000"/>
            </a:ln>
          </p:spPr>
          <p:txBody>
            <a:bodyPr wrap="square" lIns="25400" tIns="25400" rIns="25400" bIns="25400" anchor="ctr">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a:r>
                <a:rPr lang="zh-CN" altLang="en-US" sz="4000" b="1" dirty="0">
                  <a:solidFill>
                    <a:schemeClr val="tx1">
                      <a:lumMod val="75000"/>
                      <a:lumOff val="25000"/>
                    </a:schemeClr>
                  </a:solidFill>
                  <a:latin typeface="微软雅黑" panose="020B0503020204020204" charset="-122"/>
                  <a:ea typeface="微软雅黑" panose="020B0503020204020204" charset="-122"/>
                </a:rPr>
                <a:t>规模预测</a:t>
              </a:r>
              <a:endParaRPr lang="zh-CN" altLang="en-US"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16" name="目录"/>
            <p:cNvSpPr txBox="1"/>
            <p:nvPr/>
          </p:nvSpPr>
          <p:spPr>
            <a:xfrm>
              <a:off x="15692" y="15004"/>
              <a:ext cx="5513" cy="1407"/>
            </a:xfrm>
            <a:prstGeom prst="rect">
              <a:avLst/>
            </a:prstGeom>
            <a:ln w="12700">
              <a:miter lim="400000"/>
            </a:ln>
          </p:spPr>
          <p:txBody>
            <a:bodyPr wrap="square" lIns="25400" tIns="25400" rIns="25400" bIns="25400" anchor="t" anchorCtr="0">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eaLnBrk="1">
                <a:lnSpc>
                  <a:spcPts val="3420"/>
                </a:lnSpc>
              </a:pPr>
              <a:r>
                <a:rPr lang="en-US" sz="2600" dirty="0">
                  <a:solidFill>
                    <a:schemeClr val="bg1">
                      <a:lumMod val="65000"/>
                    </a:schemeClr>
                  </a:solidFill>
                  <a:latin typeface="微软雅黑" panose="020B0503020204020204" charset="-122"/>
                  <a:ea typeface="微软雅黑" panose="020B0503020204020204" charset="-122"/>
                </a:rPr>
                <a:t>SCALE</a:t>
              </a:r>
              <a:r>
                <a:rPr lang="zh-CN" altLang="en-US" sz="2600" dirty="0">
                  <a:solidFill>
                    <a:schemeClr val="bg1">
                      <a:lumMod val="65000"/>
                    </a:schemeClr>
                  </a:solidFill>
                  <a:latin typeface="微软雅黑" panose="020B0503020204020204" charset="-122"/>
                  <a:ea typeface="微软雅黑" panose="020B0503020204020204" charset="-122"/>
                </a:rPr>
                <a:t> </a:t>
              </a:r>
              <a:endParaRPr lang="en-US" altLang="zh-CN" sz="2600" dirty="0">
                <a:solidFill>
                  <a:schemeClr val="bg1">
                    <a:lumMod val="65000"/>
                  </a:schemeClr>
                </a:solidFill>
                <a:latin typeface="微软雅黑" panose="020B0503020204020204" charset="-122"/>
                <a:ea typeface="微软雅黑" panose="020B0503020204020204" charset="-122"/>
              </a:endParaRPr>
            </a:p>
            <a:p>
              <a:pPr algn="ctr" eaLnBrk="1">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FORECAST</a:t>
              </a:r>
              <a:endParaRPr sz="2600" dirty="0">
                <a:solidFill>
                  <a:schemeClr val="bg1">
                    <a:lumMod val="65000"/>
                  </a:schemeClr>
                </a:solidFill>
                <a:latin typeface="微软雅黑" panose="020B0503020204020204" charset="-122"/>
                <a:ea typeface="微软雅黑" panose="020B0503020204020204" charset="-122"/>
              </a:endParaRPr>
            </a:p>
          </p:txBody>
        </p:sp>
      </p:grpSp>
      <p:grpSp>
        <p:nvGrpSpPr>
          <p:cNvPr id="10" name="组合 9"/>
          <p:cNvGrpSpPr/>
          <p:nvPr/>
        </p:nvGrpSpPr>
        <p:grpSpPr>
          <a:xfrm>
            <a:off x="12772861" y="5332095"/>
            <a:ext cx="3341370" cy="5083810"/>
            <a:chOff x="23378" y="8397"/>
            <a:chExt cx="5262" cy="8006"/>
          </a:xfrm>
        </p:grpSpPr>
        <p:sp>
          <p:nvSpPr>
            <p:cNvPr id="17" name="圆角矩形 16"/>
            <p:cNvSpPr/>
            <p:nvPr/>
          </p:nvSpPr>
          <p:spPr>
            <a:xfrm>
              <a:off x="23779" y="8397"/>
              <a:ext cx="4461" cy="4461"/>
            </a:xfrm>
            <a:prstGeom prst="roundRect">
              <a:avLst>
                <a:gd name="adj" fmla="val 5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3200" b="1">
                <a:latin typeface="微软雅黑" panose="020B0503020204020204" charset="-122"/>
                <a:ea typeface="微软雅黑" panose="020B0503020204020204" charset="-122"/>
              </a:endParaRPr>
            </a:p>
          </p:txBody>
        </p:sp>
        <p:sp>
          <p:nvSpPr>
            <p:cNvPr id="18" name="文本框 17"/>
            <p:cNvSpPr txBox="1"/>
            <p:nvPr/>
          </p:nvSpPr>
          <p:spPr>
            <a:xfrm>
              <a:off x="24436" y="9578"/>
              <a:ext cx="3147" cy="2082"/>
            </a:xfrm>
            <a:prstGeom prst="rect">
              <a:avLst/>
            </a:prstGeom>
            <a:noFill/>
          </p:spPr>
          <p:txBody>
            <a:bodyPr wrap="square" rtlCol="0">
              <a:spAutoFit/>
            </a:bodyPr>
            <a:lstStyle/>
            <a:p>
              <a:r>
                <a:rPr lang="en-US" altLang="zh-CN" sz="8000" b="1" dirty="0">
                  <a:solidFill>
                    <a:schemeClr val="bg1"/>
                  </a:solidFill>
                  <a:latin typeface="微软雅黑" panose="020B0503020204020204" charset="-122"/>
                  <a:ea typeface="微软雅黑" panose="020B0503020204020204" charset="-122"/>
                </a:rPr>
                <a:t>04</a:t>
              </a:r>
              <a:endParaRPr lang="en-US" altLang="zh-CN" sz="8000" b="1" dirty="0">
                <a:solidFill>
                  <a:schemeClr val="bg1"/>
                </a:solidFill>
                <a:latin typeface="微软雅黑" panose="020B0503020204020204" charset="-122"/>
                <a:ea typeface="微软雅黑" panose="020B0503020204020204" charset="-122"/>
              </a:endParaRPr>
            </a:p>
          </p:txBody>
        </p:sp>
        <p:sp>
          <p:nvSpPr>
            <p:cNvPr id="19" name="目录"/>
            <p:cNvSpPr txBox="1"/>
            <p:nvPr/>
          </p:nvSpPr>
          <p:spPr>
            <a:xfrm>
              <a:off x="23378" y="13751"/>
              <a:ext cx="5262" cy="1049"/>
            </a:xfrm>
            <a:prstGeom prst="rect">
              <a:avLst/>
            </a:prstGeom>
            <a:ln w="12700">
              <a:miter lim="400000"/>
            </a:ln>
          </p:spPr>
          <p:txBody>
            <a:bodyPr wrap="square" lIns="25400" tIns="25400" rIns="25400" bIns="25400" anchor="ctr">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a:r>
                <a:rPr lang="zh-CN" altLang="en-US" sz="4000" b="1" dirty="0">
                  <a:solidFill>
                    <a:schemeClr val="tx1">
                      <a:lumMod val="75000"/>
                      <a:lumOff val="25000"/>
                    </a:schemeClr>
                  </a:solidFill>
                  <a:latin typeface="微软雅黑" panose="020B0503020204020204" charset="-122"/>
                  <a:ea typeface="微软雅黑" panose="020B0503020204020204" charset="-122"/>
                </a:rPr>
                <a:t>竞品分析</a:t>
              </a:r>
              <a:endParaRPr lang="zh-CN"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20" name="目录"/>
            <p:cNvSpPr txBox="1"/>
            <p:nvPr/>
          </p:nvSpPr>
          <p:spPr>
            <a:xfrm>
              <a:off x="24023" y="14996"/>
              <a:ext cx="3972" cy="1407"/>
            </a:xfrm>
            <a:prstGeom prst="rect">
              <a:avLst/>
            </a:prstGeom>
            <a:ln w="12700">
              <a:miter lim="400000"/>
            </a:ln>
          </p:spPr>
          <p:txBody>
            <a:bodyPr wrap="square" lIns="25400" tIns="25400" rIns="25400" bIns="25400" anchor="t" anchorCtr="0">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COMPETITIVE</a:t>
              </a:r>
              <a:r>
                <a:rPr lang="zh-CN" altLang="en-US" sz="2600" dirty="0">
                  <a:solidFill>
                    <a:schemeClr val="bg1">
                      <a:lumMod val="65000"/>
                    </a:schemeClr>
                  </a:solidFill>
                  <a:latin typeface="微软雅黑" panose="020B0503020204020204" charset="-122"/>
                  <a:ea typeface="微软雅黑" panose="020B0503020204020204" charset="-122"/>
                </a:rPr>
                <a:t> </a:t>
              </a:r>
              <a:r>
                <a:rPr lang="en-US" altLang="zh-CN" sz="2600" dirty="0">
                  <a:solidFill>
                    <a:schemeClr val="bg1">
                      <a:lumMod val="65000"/>
                    </a:schemeClr>
                  </a:solidFill>
                  <a:latin typeface="微软雅黑" panose="020B0503020204020204" charset="-122"/>
                  <a:ea typeface="微软雅黑" panose="020B0503020204020204" charset="-122"/>
                </a:rPr>
                <a:t>ANALYSIS</a:t>
              </a:r>
              <a:endParaRPr lang="en-US" altLang="zh-CN" sz="2600" dirty="0">
                <a:solidFill>
                  <a:schemeClr val="bg1">
                    <a:lumMod val="65000"/>
                  </a:schemeClr>
                </a:solidFill>
                <a:latin typeface="微软雅黑" panose="020B0503020204020204" charset="-122"/>
                <a:ea typeface="微软雅黑" panose="020B0503020204020204" charset="-122"/>
              </a:endParaRPr>
            </a:p>
          </p:txBody>
        </p:sp>
      </p:grpSp>
      <p:grpSp>
        <p:nvGrpSpPr>
          <p:cNvPr id="11" name="组合 10"/>
          <p:cNvGrpSpPr/>
          <p:nvPr/>
        </p:nvGrpSpPr>
        <p:grpSpPr>
          <a:xfrm>
            <a:off x="16859878" y="5332095"/>
            <a:ext cx="2837180" cy="5103495"/>
            <a:chOff x="31078" y="8397"/>
            <a:chExt cx="4468" cy="8037"/>
          </a:xfrm>
        </p:grpSpPr>
        <p:sp>
          <p:nvSpPr>
            <p:cNvPr id="21" name="圆角矩形 20"/>
            <p:cNvSpPr/>
            <p:nvPr/>
          </p:nvSpPr>
          <p:spPr>
            <a:xfrm>
              <a:off x="31081" y="8397"/>
              <a:ext cx="4462" cy="4461"/>
            </a:xfrm>
            <a:prstGeom prst="roundRect">
              <a:avLst>
                <a:gd name="adj" fmla="val 50000"/>
              </a:avLst>
            </a:prstGeom>
            <a:solidFill>
              <a:srgbClr val="2554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3200" b="1">
                <a:latin typeface="微软雅黑" panose="020B0503020204020204" charset="-122"/>
                <a:ea typeface="微软雅黑" panose="020B0503020204020204" charset="-122"/>
              </a:endParaRPr>
            </a:p>
          </p:txBody>
        </p:sp>
        <p:sp>
          <p:nvSpPr>
            <p:cNvPr id="22" name="文本框 21"/>
            <p:cNvSpPr txBox="1"/>
            <p:nvPr/>
          </p:nvSpPr>
          <p:spPr>
            <a:xfrm>
              <a:off x="31738" y="9578"/>
              <a:ext cx="3148" cy="2082"/>
            </a:xfrm>
            <a:prstGeom prst="rect">
              <a:avLst/>
            </a:prstGeom>
            <a:noFill/>
          </p:spPr>
          <p:txBody>
            <a:bodyPr wrap="square" rtlCol="0">
              <a:spAutoFit/>
            </a:bodyPr>
            <a:lstStyle/>
            <a:p>
              <a:r>
                <a:rPr lang="en-US" altLang="zh-CN" sz="8000" b="1" dirty="0">
                  <a:solidFill>
                    <a:schemeClr val="bg1"/>
                  </a:solidFill>
                  <a:latin typeface="微软雅黑" panose="020B0503020204020204" charset="-122"/>
                  <a:ea typeface="微软雅黑" panose="020B0503020204020204" charset="-122"/>
                </a:rPr>
                <a:t>05</a:t>
              </a:r>
              <a:endParaRPr lang="en-US" altLang="zh-CN" sz="8000" b="1" dirty="0">
                <a:solidFill>
                  <a:schemeClr val="bg1"/>
                </a:solidFill>
                <a:latin typeface="微软雅黑" panose="020B0503020204020204" charset="-122"/>
                <a:ea typeface="微软雅黑" panose="020B0503020204020204" charset="-122"/>
              </a:endParaRPr>
            </a:p>
          </p:txBody>
        </p:sp>
        <p:sp>
          <p:nvSpPr>
            <p:cNvPr id="23" name="目录"/>
            <p:cNvSpPr txBox="1"/>
            <p:nvPr/>
          </p:nvSpPr>
          <p:spPr>
            <a:xfrm>
              <a:off x="31078" y="13675"/>
              <a:ext cx="4468" cy="1050"/>
            </a:xfrm>
            <a:prstGeom prst="rect">
              <a:avLst/>
            </a:prstGeom>
            <a:ln w="12700">
              <a:miter lim="400000"/>
            </a:ln>
          </p:spPr>
          <p:txBody>
            <a:bodyPr wrap="square" lIns="25400" tIns="25400" rIns="25400" bIns="25400" anchor="ctr">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a:r>
                <a:rPr lang="zh-CN" altLang="en-US" sz="4000" b="1" dirty="0">
                  <a:solidFill>
                    <a:schemeClr val="tx1">
                      <a:lumMod val="75000"/>
                      <a:lumOff val="25000"/>
                    </a:schemeClr>
                  </a:solidFill>
                  <a:latin typeface="微软雅黑" panose="020B0503020204020204" charset="-122"/>
                  <a:ea typeface="微软雅黑" panose="020B0503020204020204" charset="-122"/>
                </a:rPr>
                <a:t>应用场景</a:t>
              </a:r>
              <a:endParaRPr lang="zh-CN" altLang="en-US"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24" name="目录"/>
            <p:cNvSpPr txBox="1"/>
            <p:nvPr/>
          </p:nvSpPr>
          <p:spPr>
            <a:xfrm>
              <a:off x="31326" y="15027"/>
              <a:ext cx="3972" cy="1407"/>
            </a:xfrm>
            <a:prstGeom prst="rect">
              <a:avLst/>
            </a:prstGeom>
            <a:ln w="12700">
              <a:miter lim="400000"/>
            </a:ln>
          </p:spPr>
          <p:txBody>
            <a:bodyPr wrap="square" lIns="25400" tIns="25400" rIns="25400" bIns="25400" anchor="t" anchorCtr="0">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eaLnBrk="1">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APPLICATION</a:t>
              </a:r>
              <a:endParaRPr lang="en-US" altLang="zh-CN" sz="2600" dirty="0">
                <a:solidFill>
                  <a:schemeClr val="bg1">
                    <a:lumMod val="65000"/>
                  </a:schemeClr>
                </a:solidFill>
                <a:latin typeface="微软雅黑" panose="020B0503020204020204" charset="-122"/>
                <a:ea typeface="微软雅黑" panose="020B0503020204020204" charset="-122"/>
              </a:endParaRPr>
            </a:p>
            <a:p>
              <a:pPr algn="ctr" eaLnBrk="1">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SCNARIOS</a:t>
              </a:r>
              <a:endParaRPr lang="en-US" altLang="zh-CN" sz="2600" dirty="0">
                <a:solidFill>
                  <a:schemeClr val="bg1">
                    <a:lumMod val="65000"/>
                  </a:schemeClr>
                </a:solidFill>
                <a:latin typeface="微软雅黑" panose="020B0503020204020204" charset="-122"/>
                <a:ea typeface="微软雅黑" panose="020B0503020204020204" charset="-122"/>
              </a:endParaRPr>
            </a:p>
          </p:txBody>
        </p:sp>
      </p:grpSp>
      <p:grpSp>
        <p:nvGrpSpPr>
          <p:cNvPr id="25" name="组合 24"/>
          <p:cNvGrpSpPr/>
          <p:nvPr/>
        </p:nvGrpSpPr>
        <p:grpSpPr>
          <a:xfrm>
            <a:off x="4943632" y="5332095"/>
            <a:ext cx="2837180" cy="5084008"/>
            <a:chOff x="5746750" y="5332095"/>
            <a:chExt cx="2837180" cy="5084008"/>
          </a:xfrm>
        </p:grpSpPr>
        <p:sp>
          <p:nvSpPr>
            <p:cNvPr id="26" name="圆角矩形 25"/>
            <p:cNvSpPr/>
            <p:nvPr/>
          </p:nvSpPr>
          <p:spPr>
            <a:xfrm>
              <a:off x="5748655" y="5332095"/>
              <a:ext cx="2833370" cy="2832735"/>
            </a:xfrm>
            <a:prstGeom prst="roundRect">
              <a:avLst>
                <a:gd name="adj" fmla="val 5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3200" b="1">
                <a:latin typeface="微软雅黑" panose="020B0503020204020204" charset="-122"/>
                <a:ea typeface="微软雅黑" panose="020B0503020204020204" charset="-122"/>
              </a:endParaRPr>
            </a:p>
          </p:txBody>
        </p:sp>
        <p:sp>
          <p:nvSpPr>
            <p:cNvPr id="27" name="文本框 26"/>
            <p:cNvSpPr txBox="1"/>
            <p:nvPr/>
          </p:nvSpPr>
          <p:spPr>
            <a:xfrm>
              <a:off x="6165850" y="6082030"/>
              <a:ext cx="1998980" cy="1322070"/>
            </a:xfrm>
            <a:prstGeom prst="rect">
              <a:avLst/>
            </a:prstGeom>
            <a:noFill/>
          </p:spPr>
          <p:txBody>
            <a:bodyPr wrap="square" rtlCol="0">
              <a:spAutoFit/>
            </a:bodyPr>
            <a:lstStyle/>
            <a:p>
              <a:r>
                <a:rPr lang="en-US" altLang="zh-CN" sz="8000" b="1">
                  <a:solidFill>
                    <a:schemeClr val="bg1"/>
                  </a:solidFill>
                  <a:latin typeface="微软雅黑" panose="020B0503020204020204" charset="-122"/>
                  <a:ea typeface="微软雅黑" panose="020B0503020204020204" charset="-122"/>
                </a:rPr>
                <a:t>02</a:t>
              </a:r>
              <a:endParaRPr lang="en-US" altLang="zh-CN" sz="8000" b="1">
                <a:solidFill>
                  <a:schemeClr val="bg1"/>
                </a:solidFill>
                <a:latin typeface="微软雅黑" panose="020B0503020204020204" charset="-122"/>
                <a:ea typeface="微软雅黑" panose="020B0503020204020204" charset="-122"/>
              </a:endParaRPr>
            </a:p>
          </p:txBody>
        </p:sp>
        <p:sp>
          <p:nvSpPr>
            <p:cNvPr id="28" name="目录"/>
            <p:cNvSpPr txBox="1"/>
            <p:nvPr/>
          </p:nvSpPr>
          <p:spPr>
            <a:xfrm>
              <a:off x="5746750" y="8730883"/>
              <a:ext cx="2837180" cy="666849"/>
            </a:xfrm>
            <a:prstGeom prst="rect">
              <a:avLst/>
            </a:prstGeom>
            <a:ln w="12700">
              <a:miter lim="400000"/>
            </a:ln>
          </p:spPr>
          <p:txBody>
            <a:bodyPr wrap="square" lIns="25400" tIns="25400" rIns="25400" bIns="25400" anchor="ctr">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a:r>
                <a:rPr lang="zh-CN" altLang="en-US" sz="4000" b="1" dirty="0">
                  <a:solidFill>
                    <a:schemeClr val="tx1">
                      <a:lumMod val="75000"/>
                      <a:lumOff val="25000"/>
                    </a:schemeClr>
                  </a:solidFill>
                  <a:latin typeface="微软雅黑" panose="020B0503020204020204" charset="-122"/>
                  <a:ea typeface="微软雅黑" panose="020B0503020204020204" charset="-122"/>
                </a:rPr>
                <a:t>需求分析</a:t>
              </a:r>
              <a:endParaRPr lang="zh-CN"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29" name="目录"/>
            <p:cNvSpPr txBox="1"/>
            <p:nvPr/>
          </p:nvSpPr>
          <p:spPr>
            <a:xfrm>
              <a:off x="5890895" y="9522460"/>
              <a:ext cx="2548255" cy="893643"/>
            </a:xfrm>
            <a:prstGeom prst="rect">
              <a:avLst/>
            </a:prstGeom>
            <a:ln w="12700">
              <a:miter lim="400000"/>
            </a:ln>
          </p:spPr>
          <p:txBody>
            <a:bodyPr wrap="square" lIns="25400" tIns="25400" rIns="25400" bIns="25400" anchor="t" anchorCtr="0">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eaLnBrk="1">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DEMAND</a:t>
              </a:r>
              <a:endParaRPr lang="en-US" altLang="zh-CN" sz="2600" dirty="0">
                <a:solidFill>
                  <a:schemeClr val="bg1">
                    <a:lumMod val="65000"/>
                  </a:schemeClr>
                </a:solidFill>
                <a:latin typeface="微软雅黑" panose="020B0503020204020204" charset="-122"/>
                <a:ea typeface="微软雅黑" panose="020B0503020204020204" charset="-122"/>
              </a:endParaRPr>
            </a:p>
            <a:p>
              <a:pPr algn="ctr" eaLnBrk="1">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ANALYSIS</a:t>
              </a:r>
              <a:endParaRPr lang="zh-CN" altLang="en-US" sz="2600" dirty="0">
                <a:solidFill>
                  <a:schemeClr val="bg1">
                    <a:lumMod val="65000"/>
                  </a:schemeClr>
                </a:solidFill>
                <a:latin typeface="微软雅黑" panose="020B0503020204020204" charset="-122"/>
                <a:ea typeface="微软雅黑" panose="020B0503020204020204" charset="-122"/>
              </a:endParaRPr>
            </a:p>
          </p:txBody>
        </p:sp>
      </p:grpSp>
      <p:grpSp>
        <p:nvGrpSpPr>
          <p:cNvPr id="36" name="组合 35"/>
          <p:cNvGrpSpPr/>
          <p:nvPr/>
        </p:nvGrpSpPr>
        <p:grpSpPr>
          <a:xfrm>
            <a:off x="20442706" y="5368925"/>
            <a:ext cx="3341370" cy="5083810"/>
            <a:chOff x="20442706" y="5368925"/>
            <a:chExt cx="3341370" cy="5083810"/>
          </a:xfrm>
        </p:grpSpPr>
        <p:sp>
          <p:nvSpPr>
            <p:cNvPr id="32" name="圆角矩形 31"/>
            <p:cNvSpPr/>
            <p:nvPr/>
          </p:nvSpPr>
          <p:spPr>
            <a:xfrm>
              <a:off x="20697341" y="5368925"/>
              <a:ext cx="2832735" cy="2832735"/>
            </a:xfrm>
            <a:prstGeom prst="roundRect">
              <a:avLst>
                <a:gd name="adj" fmla="val 5000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3200" b="1">
                <a:latin typeface="微软雅黑" panose="020B0503020204020204" charset="-122"/>
                <a:ea typeface="微软雅黑" panose="020B0503020204020204" charset="-122"/>
              </a:endParaRPr>
            </a:p>
          </p:txBody>
        </p:sp>
        <p:sp>
          <p:nvSpPr>
            <p:cNvPr id="33" name="文本框 32"/>
            <p:cNvSpPr txBox="1"/>
            <p:nvPr/>
          </p:nvSpPr>
          <p:spPr>
            <a:xfrm>
              <a:off x="21114536" y="6118860"/>
              <a:ext cx="1998345" cy="1322070"/>
            </a:xfrm>
            <a:prstGeom prst="rect">
              <a:avLst/>
            </a:prstGeom>
            <a:noFill/>
          </p:spPr>
          <p:txBody>
            <a:bodyPr wrap="square" rtlCol="0">
              <a:spAutoFit/>
            </a:bodyPr>
            <a:lstStyle/>
            <a:p>
              <a:r>
                <a:rPr lang="en-US" altLang="zh-CN" sz="8000" b="1" dirty="0">
                  <a:solidFill>
                    <a:schemeClr val="bg1"/>
                  </a:solidFill>
                  <a:latin typeface="微软雅黑" panose="020B0503020204020204" charset="-122"/>
                  <a:ea typeface="微软雅黑" panose="020B0503020204020204" charset="-122"/>
                </a:rPr>
                <a:t>06</a:t>
              </a:r>
              <a:endParaRPr lang="en-US" altLang="zh-CN" sz="8000" b="1" dirty="0">
                <a:solidFill>
                  <a:schemeClr val="bg1"/>
                </a:solidFill>
                <a:latin typeface="微软雅黑" panose="020B0503020204020204" charset="-122"/>
                <a:ea typeface="微软雅黑" panose="020B0503020204020204" charset="-122"/>
              </a:endParaRPr>
            </a:p>
          </p:txBody>
        </p:sp>
        <p:sp>
          <p:nvSpPr>
            <p:cNvPr id="34" name="目录"/>
            <p:cNvSpPr txBox="1"/>
            <p:nvPr/>
          </p:nvSpPr>
          <p:spPr>
            <a:xfrm>
              <a:off x="20442706" y="8768715"/>
              <a:ext cx="3341370" cy="666115"/>
            </a:xfrm>
            <a:prstGeom prst="rect">
              <a:avLst/>
            </a:prstGeom>
            <a:ln w="12700">
              <a:miter lim="400000"/>
            </a:ln>
          </p:spPr>
          <p:txBody>
            <a:bodyPr wrap="square" lIns="25400" tIns="25400" rIns="25400" bIns="25400" anchor="ctr">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gn="ctr"/>
              <a:r>
                <a:rPr lang="zh-CN" altLang="en-US" sz="4000" b="1" dirty="0">
                  <a:solidFill>
                    <a:schemeClr val="tx1">
                      <a:lumMod val="75000"/>
                      <a:lumOff val="25000"/>
                    </a:schemeClr>
                  </a:solidFill>
                  <a:latin typeface="微软雅黑" panose="020B0503020204020204" charset="-122"/>
                  <a:ea typeface="微软雅黑" panose="020B0503020204020204" charset="-122"/>
                </a:rPr>
                <a:t>服务方案</a:t>
              </a:r>
              <a:endParaRPr lang="zh-CN" sz="4000" b="1" dirty="0">
                <a:solidFill>
                  <a:schemeClr val="tx1">
                    <a:lumMod val="75000"/>
                    <a:lumOff val="25000"/>
                  </a:schemeClr>
                </a:solidFill>
                <a:latin typeface="微软雅黑" panose="020B0503020204020204" charset="-122"/>
                <a:ea typeface="微软雅黑" panose="020B0503020204020204" charset="-122"/>
              </a:endParaRPr>
            </a:p>
          </p:txBody>
        </p:sp>
        <p:sp>
          <p:nvSpPr>
            <p:cNvPr id="35" name="目录"/>
            <p:cNvSpPr txBox="1"/>
            <p:nvPr/>
          </p:nvSpPr>
          <p:spPr>
            <a:xfrm>
              <a:off x="20694801" y="9559290"/>
              <a:ext cx="2835275" cy="893445"/>
            </a:xfrm>
            <a:prstGeom prst="rect">
              <a:avLst/>
            </a:prstGeom>
            <a:ln w="12700">
              <a:miter lim="400000"/>
            </a:ln>
          </p:spPr>
          <p:txBody>
            <a:bodyPr wrap="square" lIns="25400" tIns="25400" rIns="25400" bIns="25400" anchor="t" anchorCtr="0">
              <a:spAutoFit/>
            </a:bodyPr>
            <a:lstStyle>
              <a:lvl1pPr>
                <a:defRPr sz="8000">
                  <a:solidFill>
                    <a:srgbClr val="666666"/>
                  </a:solidFill>
                  <a:latin typeface="PingFang-SC-Medium" panose="020B0400000000000000" charset="-122"/>
                  <a:ea typeface="PingFang-SC-Medium" panose="020B0400000000000000" charset="-122"/>
                  <a:cs typeface="PingFang-SC-Medium" panose="020B0400000000000000" charset="-122"/>
                  <a:sym typeface="PingFang-SC-Medium" panose="020B0400000000000000" charset="-122"/>
                </a:defRPr>
              </a:lvl1pPr>
            </a:lstStyle>
            <a:p>
              <a:pPr>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CONSTRUCTION</a:t>
              </a:r>
              <a:endParaRPr lang="en-US" altLang="zh-CN" sz="2600" dirty="0">
                <a:solidFill>
                  <a:schemeClr val="bg1">
                    <a:lumMod val="65000"/>
                  </a:schemeClr>
                </a:solidFill>
                <a:latin typeface="微软雅黑" panose="020B0503020204020204" charset="-122"/>
                <a:ea typeface="微软雅黑" panose="020B0503020204020204" charset="-122"/>
              </a:endParaRPr>
            </a:p>
            <a:p>
              <a:pPr>
                <a:lnSpc>
                  <a:spcPts val="3420"/>
                </a:lnSpc>
              </a:pPr>
              <a:r>
                <a:rPr lang="en-US" altLang="zh-CN" sz="2600" dirty="0">
                  <a:solidFill>
                    <a:schemeClr val="bg1">
                      <a:lumMod val="65000"/>
                    </a:schemeClr>
                  </a:solidFill>
                  <a:latin typeface="微软雅黑" panose="020B0503020204020204" charset="-122"/>
                  <a:ea typeface="微软雅黑" panose="020B0503020204020204" charset="-122"/>
                </a:rPr>
                <a:t>PLAN</a:t>
              </a:r>
              <a:endParaRPr lang="en-US" altLang="zh-CN" sz="2600" dirty="0">
                <a:solidFill>
                  <a:schemeClr val="bg1">
                    <a:lumMod val="65000"/>
                  </a:schemeClr>
                </a:solidFill>
                <a:latin typeface="微软雅黑" panose="020B0503020204020204" charset="-122"/>
                <a:ea typeface="微软雅黑" panose="020B0503020204020204" charset="-122"/>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文本框 4"/>
          <p:cNvSpPr txBox="1"/>
          <p:nvPr/>
        </p:nvSpPr>
        <p:spPr>
          <a:xfrm>
            <a:off x="5037133" y="5407307"/>
            <a:ext cx="13638530" cy="16402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Thanks</a:t>
            </a:r>
            <a:r>
              <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 </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F</a:t>
            </a:r>
            <a:r>
              <a:rPr kumimoji="0" lang="en-US" altLang="zh-CN" sz="10000" b="1" i="0" u="none" strike="noStrike" cap="none" spc="0" normalizeH="0" baseline="0" dirty="0">
                <a:ln>
                  <a:noFill/>
                </a:ln>
                <a:solidFill>
                  <a:srgbClr val="2653FF"/>
                </a:solidFill>
                <a:effectLst/>
                <a:uFillTx/>
                <a:latin typeface="Microsoft YaHei" panose="020B0503020204020204" pitchFamily="34" charset="-122"/>
                <a:ea typeface="Microsoft YaHei" panose="020B0503020204020204" pitchFamily="34" charset="-122"/>
                <a:sym typeface="Helvetica Neue" panose="02000503000000020004"/>
              </a:rPr>
              <a:t>o</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r</a:t>
            </a:r>
            <a:r>
              <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 </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Watching</a:t>
            </a:r>
            <a:endPar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6" name="文本框 5"/>
          <p:cNvSpPr txBox="1"/>
          <p:nvPr/>
        </p:nvSpPr>
        <p:spPr>
          <a:xfrm>
            <a:off x="10027595" y="7253413"/>
            <a:ext cx="365760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rPr>
              <a:t>以上，感谢观看</a:t>
            </a:r>
            <a:endPar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pic>
        <p:nvPicPr>
          <p:cNvPr id="11" name="图片 10"/>
          <p:cNvPicPr>
            <a:picLocks noChangeAspect="1"/>
          </p:cNvPicPr>
          <p:nvPr/>
        </p:nvPicPr>
        <p:blipFill>
          <a:blip r:embed="rId1"/>
          <a:stretch>
            <a:fillRect/>
          </a:stretch>
        </p:blipFill>
        <p:spPr>
          <a:xfrm>
            <a:off x="10931739" y="10505711"/>
            <a:ext cx="2108401" cy="2108401"/>
          </a:xfrm>
          <a:prstGeom prst="rect">
            <a:avLst/>
          </a:prstGeom>
        </p:spPr>
      </p:pic>
      <p:sp>
        <p:nvSpPr>
          <p:cNvPr id="12" name="文本框 11"/>
          <p:cNvSpPr txBox="1"/>
          <p:nvPr/>
        </p:nvSpPr>
        <p:spPr>
          <a:xfrm>
            <a:off x="9714484" y="12737589"/>
            <a:ext cx="4500245" cy="5016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2600" dirty="0">
                <a:solidFill>
                  <a:schemeClr val="bg1">
                    <a:lumMod val="65000"/>
                  </a:schemeClr>
                </a:solidFill>
                <a:latin typeface="Microsoft YaHei" panose="020B0503020204020204" pitchFamily="34" charset="-122"/>
                <a:ea typeface="Microsoft YaHei" panose="020B0503020204020204" pitchFamily="34" charset="-122"/>
              </a:rPr>
              <a:t>关注</a:t>
            </a:r>
            <a:r>
              <a:rPr lang="en-US" altLang="zh-CN" sz="2600" dirty="0">
                <a:solidFill>
                  <a:schemeClr val="bg1">
                    <a:lumMod val="65000"/>
                  </a:schemeClr>
                </a:solidFill>
                <a:latin typeface="Microsoft YaHei" panose="020B0503020204020204" pitchFamily="34" charset="-122"/>
                <a:ea typeface="Microsoft YaHei" panose="020B0503020204020204" pitchFamily="34" charset="-122"/>
              </a:rPr>
              <a:t>echo</a:t>
            </a:r>
            <a:r>
              <a:rPr lang="zh-CN" altLang="en-US" sz="2600" dirty="0">
                <a:solidFill>
                  <a:schemeClr val="bg1">
                    <a:lumMod val="65000"/>
                  </a:schemeClr>
                </a:solidFill>
                <a:latin typeface="Microsoft YaHei" panose="020B0503020204020204" pitchFamily="34" charset="-122"/>
                <a:ea typeface="Microsoft YaHei" panose="020B0503020204020204" pitchFamily="34" charset="-122"/>
              </a:rPr>
              <a:t>智能，了解更多资讯</a:t>
            </a:r>
            <a:endParaRPr kumimoji="0" lang="zh-CN" altLang="en-US" sz="26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990" y="515968"/>
            <a:ext cx="4766723" cy="787578"/>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891" y="3916018"/>
            <a:ext cx="1157410" cy="2025468"/>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70990" y="6227409"/>
            <a:ext cx="881417" cy="2474748"/>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345746" y="5447063"/>
            <a:ext cx="13021310" cy="16402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Project</a:t>
            </a:r>
            <a:r>
              <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 </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Intr</a:t>
            </a:r>
            <a:r>
              <a:rPr kumimoji="0" lang="en-US" altLang="zh-CN" sz="10000" b="1" i="0" u="none" strike="noStrike" cap="none" spc="0" normalizeH="0" baseline="0" dirty="0">
                <a:ln>
                  <a:noFill/>
                </a:ln>
                <a:solidFill>
                  <a:srgbClr val="2653FF"/>
                </a:solidFill>
                <a:effectLst/>
                <a:uFillTx/>
                <a:latin typeface="Microsoft YaHei" panose="020B0503020204020204" pitchFamily="34" charset="-122"/>
                <a:ea typeface="Microsoft YaHei" panose="020B0503020204020204" pitchFamily="34" charset="-122"/>
                <a:sym typeface="Helvetica Neue" panose="02000503000000020004"/>
              </a:rPr>
              <a:t>o</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duction</a:t>
            </a:r>
            <a:endPar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7" name="文本框 26"/>
          <p:cNvSpPr txBox="1"/>
          <p:nvPr/>
        </p:nvSpPr>
        <p:spPr>
          <a:xfrm>
            <a:off x="10789596" y="7293169"/>
            <a:ext cx="213360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rPr>
              <a:t>方案介绍</a:t>
            </a:r>
            <a:endPar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9" name="文本框 28"/>
          <p:cNvSpPr txBox="1"/>
          <p:nvPr/>
        </p:nvSpPr>
        <p:spPr>
          <a:xfrm>
            <a:off x="9321453" y="12627338"/>
            <a:ext cx="5107305" cy="4400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r>
              <a:rPr lang="en-US" altLang="zh-CN" sz="2200" dirty="0">
                <a:latin typeface="Microsoft YaHei" panose="020B0503020204020204" pitchFamily="34" charset="-122"/>
                <a:ea typeface="Microsoft YaHei" panose="020B0503020204020204" pitchFamily="34" charset="-122"/>
              </a:rPr>
              <a:t>Technology</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Changes</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Communication</a:t>
            </a:r>
            <a:endParaRPr lang="zh-CN" altLang="en-US" sz="2200" dirty="0">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0"/>
            <a:ext cx="24384000" cy="4699000"/>
          </a:xfrm>
          <a:prstGeom prst="rect">
            <a:avLst/>
          </a:prstGeom>
        </p:spPr>
      </p:pic>
      <p:sp>
        <p:nvSpPr>
          <p:cNvPr id="31" name="矩形 30"/>
          <p:cNvSpPr/>
          <p:nvPr/>
        </p:nvSpPr>
        <p:spPr>
          <a:xfrm>
            <a:off x="0" y="4665825"/>
            <a:ext cx="24384000" cy="9050174"/>
          </a:xfrm>
          <a:prstGeom prst="rect">
            <a:avLst/>
          </a:prstGeom>
          <a:solidFill>
            <a:srgbClr val="255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000" dirty="0"/>
          </a:p>
        </p:txBody>
      </p:sp>
      <p:sp>
        <p:nvSpPr>
          <p:cNvPr id="5" name="矩形 4"/>
          <p:cNvSpPr/>
          <p:nvPr/>
        </p:nvSpPr>
        <p:spPr>
          <a:xfrm>
            <a:off x="1765732" y="2086278"/>
            <a:ext cx="3877985" cy="830997"/>
          </a:xfrm>
          <a:prstGeom prst="rect">
            <a:avLst/>
          </a:prstGeom>
        </p:spPr>
        <p:txBody>
          <a:bodyPr wrap="none">
            <a:spAutoFit/>
          </a:bodyPr>
          <a:lstStyle/>
          <a:p>
            <a:pPr algn="just"/>
            <a:r>
              <a:rPr lang="zh-CN" altLang="zh-CN" sz="4800" b="1" kern="100" dirty="0">
                <a:solidFill>
                  <a:srgbClr val="0052D6"/>
                </a:solidFill>
                <a:latin typeface="Microsoft YaHei" panose="020B0503020204020204" pitchFamily="34" charset="-122"/>
                <a:ea typeface="Microsoft YaHei" panose="020B0503020204020204" pitchFamily="34" charset="-122"/>
                <a:cs typeface="Times New Roman" panose="02020603050405020304" pitchFamily="18" charset="0"/>
              </a:rPr>
              <a:t>智能医导介绍</a:t>
            </a:r>
            <a:endParaRPr lang="zh-CN" altLang="zh-CN" sz="4800" b="1" kern="100" dirty="0">
              <a:solidFill>
                <a:srgbClr val="0052D6"/>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矩形 6"/>
          <p:cNvSpPr/>
          <p:nvPr/>
        </p:nvSpPr>
        <p:spPr>
          <a:xfrm>
            <a:off x="1741706" y="2967197"/>
            <a:ext cx="8829660" cy="584775"/>
          </a:xfrm>
          <a:prstGeom prst="rect">
            <a:avLst/>
          </a:prstGeom>
        </p:spPr>
        <p:txBody>
          <a:bodyPr wrap="none">
            <a:spAutoFit/>
          </a:bodyPr>
          <a:lstStyle/>
          <a:p>
            <a:r>
              <a:rPr lang="zh-CN" altLang="en-US" sz="3200" dirty="0">
                <a:solidFill>
                  <a:srgbClr val="0052D6">
                    <a:alpha val="25131"/>
                  </a:srgbClr>
                </a:solidFill>
                <a:latin typeface="Microsoft YaHei" panose="020B0503020204020204" pitchFamily="34" charset="-122"/>
                <a:ea typeface="Microsoft YaHei" panose="020B0503020204020204" pitchFamily="34" charset="-122"/>
              </a:rPr>
              <a:t>Introduction of intelligent medical guidance</a:t>
            </a:r>
            <a:endParaRPr lang="zh-CN" altLang="en-US" sz="3200" dirty="0">
              <a:solidFill>
                <a:srgbClr val="0052D6">
                  <a:alpha val="25131"/>
                </a:srgbClr>
              </a:solidFill>
              <a:latin typeface="Microsoft YaHei" panose="020B0503020204020204" pitchFamily="34" charset="-122"/>
              <a:ea typeface="Microsoft YaHei" panose="020B0503020204020204" pitchFamily="34" charset="-122"/>
            </a:endParaRPr>
          </a:p>
        </p:txBody>
      </p:sp>
      <p:sp>
        <p:nvSpPr>
          <p:cNvPr id="40" name="椭圆 39"/>
          <p:cNvSpPr/>
          <p:nvPr/>
        </p:nvSpPr>
        <p:spPr>
          <a:xfrm>
            <a:off x="15422160" y="412490"/>
            <a:ext cx="4784952" cy="47849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000"/>
          </a:p>
        </p:txBody>
      </p:sp>
      <p:pic>
        <p:nvPicPr>
          <p:cNvPr id="38" name="图片 37"/>
          <p:cNvPicPr>
            <a:picLocks noChangeAspect="1"/>
          </p:cNvPicPr>
          <p:nvPr/>
        </p:nvPicPr>
        <p:blipFill>
          <a:blip r:embed="rId2"/>
          <a:stretch>
            <a:fillRect/>
          </a:stretch>
        </p:blipFill>
        <p:spPr>
          <a:xfrm>
            <a:off x="15437062" y="429678"/>
            <a:ext cx="4755148" cy="4755148"/>
          </a:xfrm>
          <a:prstGeom prst="rect">
            <a:avLst/>
          </a:prstGeom>
        </p:spPr>
      </p:pic>
      <p:grpSp>
        <p:nvGrpSpPr>
          <p:cNvPr id="2" name="组合 1"/>
          <p:cNvGrpSpPr/>
          <p:nvPr/>
        </p:nvGrpSpPr>
        <p:grpSpPr>
          <a:xfrm>
            <a:off x="2600680" y="5950496"/>
            <a:ext cx="19182639" cy="6133010"/>
            <a:chOff x="3011088" y="5656550"/>
            <a:chExt cx="19182639" cy="6133010"/>
          </a:xfrm>
        </p:grpSpPr>
        <p:grpSp>
          <p:nvGrpSpPr>
            <p:cNvPr id="9" name="组合 8"/>
            <p:cNvGrpSpPr/>
            <p:nvPr/>
          </p:nvGrpSpPr>
          <p:grpSpPr>
            <a:xfrm>
              <a:off x="7631289" y="8922924"/>
              <a:ext cx="10295466" cy="1203764"/>
              <a:chOff x="5278382" y="4285468"/>
              <a:chExt cx="2223170" cy="601882"/>
            </a:xfrm>
          </p:grpSpPr>
          <p:sp>
            <p:nvSpPr>
              <p:cNvPr id="16" name="圆角矩形 15"/>
              <p:cNvSpPr/>
              <p:nvPr/>
            </p:nvSpPr>
            <p:spPr>
              <a:xfrm>
                <a:off x="5278382" y="4285468"/>
                <a:ext cx="2223170" cy="601882"/>
              </a:xfrm>
              <a:prstGeom prst="roundRect">
                <a:avLst>
                  <a:gd name="adj" fmla="val 50000"/>
                </a:avLst>
              </a:prstGeom>
              <a:solidFill>
                <a:schemeClr val="bg1">
                  <a:alpha val="116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000"/>
              </a:p>
            </p:txBody>
          </p:sp>
          <p:sp>
            <p:nvSpPr>
              <p:cNvPr id="18" name="圆角矩形 17"/>
              <p:cNvSpPr/>
              <p:nvPr/>
            </p:nvSpPr>
            <p:spPr>
              <a:xfrm>
                <a:off x="5323278" y="4360703"/>
                <a:ext cx="2134072" cy="4514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b="1" dirty="0">
                    <a:solidFill>
                      <a:srgbClr val="3B66FF"/>
                    </a:solidFill>
                    <a:latin typeface="Microsoft YaHei" panose="020B0503020204020204" pitchFamily="34" charset="-122"/>
                    <a:ea typeface="Microsoft YaHei" panose="020B0503020204020204" pitchFamily="34" charset="-122"/>
                  </a:rPr>
                  <a:t>患者</a:t>
                </a:r>
                <a:endParaRPr kumimoji="1" lang="zh-CN" altLang="en-US" sz="4000" b="1" dirty="0">
                  <a:solidFill>
                    <a:srgbClr val="3B66FF"/>
                  </a:solidFill>
                  <a:latin typeface="Microsoft YaHei" panose="020B0503020204020204" pitchFamily="34" charset="-122"/>
                  <a:ea typeface="Microsoft YaHei" panose="020B0503020204020204" pitchFamily="34" charset="-122"/>
                </a:endParaRPr>
              </a:p>
            </p:txBody>
          </p:sp>
        </p:grpSp>
        <p:grpSp>
          <p:nvGrpSpPr>
            <p:cNvPr id="19" name="组合 18"/>
            <p:cNvGrpSpPr/>
            <p:nvPr/>
          </p:nvGrpSpPr>
          <p:grpSpPr>
            <a:xfrm>
              <a:off x="6109436" y="10585796"/>
              <a:ext cx="4029660" cy="1203764"/>
              <a:chOff x="5244990" y="4285468"/>
              <a:chExt cx="2290648" cy="601882"/>
            </a:xfrm>
          </p:grpSpPr>
          <p:sp>
            <p:nvSpPr>
              <p:cNvPr id="20" name="圆角矩形 19"/>
              <p:cNvSpPr/>
              <p:nvPr/>
            </p:nvSpPr>
            <p:spPr>
              <a:xfrm>
                <a:off x="5244990" y="4285468"/>
                <a:ext cx="2290648" cy="601882"/>
              </a:xfrm>
              <a:prstGeom prst="roundRect">
                <a:avLst>
                  <a:gd name="adj" fmla="val 50000"/>
                </a:avLst>
              </a:prstGeom>
              <a:solidFill>
                <a:schemeClr val="bg1">
                  <a:alpha val="116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00"/>
              </a:p>
            </p:txBody>
          </p:sp>
          <p:sp>
            <p:nvSpPr>
              <p:cNvPr id="21" name="圆角矩形 20"/>
              <p:cNvSpPr/>
              <p:nvPr/>
            </p:nvSpPr>
            <p:spPr>
              <a:xfrm>
                <a:off x="5323278" y="4360703"/>
                <a:ext cx="2134072" cy="4514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b="1" dirty="0">
                    <a:solidFill>
                      <a:srgbClr val="3B66FF"/>
                    </a:solidFill>
                    <a:latin typeface="Microsoft YaHei" panose="020B0503020204020204" pitchFamily="34" charset="-122"/>
                    <a:ea typeface="Microsoft YaHei" panose="020B0503020204020204" pitchFamily="34" charset="-122"/>
                  </a:rPr>
                  <a:t>医务人员</a:t>
                </a:r>
                <a:endParaRPr kumimoji="1" lang="zh-CN" altLang="en-US" sz="4000" b="1" dirty="0">
                  <a:solidFill>
                    <a:srgbClr val="3B66FF"/>
                  </a:solidFill>
                  <a:latin typeface="Microsoft YaHei" panose="020B0503020204020204" pitchFamily="34" charset="-122"/>
                  <a:ea typeface="Microsoft YaHei" panose="020B0503020204020204" pitchFamily="34" charset="-122"/>
                </a:endParaRPr>
              </a:p>
            </p:txBody>
          </p:sp>
        </p:grpSp>
        <p:grpSp>
          <p:nvGrpSpPr>
            <p:cNvPr id="25" name="组合 24"/>
            <p:cNvGrpSpPr/>
            <p:nvPr/>
          </p:nvGrpSpPr>
          <p:grpSpPr>
            <a:xfrm>
              <a:off x="10489980" y="10585796"/>
              <a:ext cx="4581296" cy="1203764"/>
              <a:chOff x="5244990" y="4285468"/>
              <a:chExt cx="2290648" cy="601882"/>
            </a:xfrm>
          </p:grpSpPr>
          <p:sp>
            <p:nvSpPr>
              <p:cNvPr id="26" name="圆角矩形 25"/>
              <p:cNvSpPr/>
              <p:nvPr/>
            </p:nvSpPr>
            <p:spPr>
              <a:xfrm>
                <a:off x="5244990" y="4285468"/>
                <a:ext cx="2290648" cy="601882"/>
              </a:xfrm>
              <a:prstGeom prst="roundRect">
                <a:avLst>
                  <a:gd name="adj" fmla="val 50000"/>
                </a:avLst>
              </a:prstGeom>
              <a:solidFill>
                <a:schemeClr val="bg1">
                  <a:alpha val="116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00"/>
              </a:p>
            </p:txBody>
          </p:sp>
          <p:sp>
            <p:nvSpPr>
              <p:cNvPr id="27" name="圆角矩形 26"/>
              <p:cNvSpPr/>
              <p:nvPr/>
            </p:nvSpPr>
            <p:spPr>
              <a:xfrm>
                <a:off x="5323278" y="4360703"/>
                <a:ext cx="2134072" cy="4514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b="1" dirty="0">
                    <a:solidFill>
                      <a:srgbClr val="3B66FF"/>
                    </a:solidFill>
                    <a:latin typeface="Microsoft YaHei" panose="020B0503020204020204" pitchFamily="34" charset="-122"/>
                    <a:ea typeface="Microsoft YaHei" panose="020B0503020204020204" pitchFamily="34" charset="-122"/>
                  </a:rPr>
                  <a:t>医疗设备</a:t>
                </a:r>
                <a:endParaRPr kumimoji="1" lang="zh-CN" altLang="en-US" sz="4000" b="1" dirty="0">
                  <a:solidFill>
                    <a:srgbClr val="3B66FF"/>
                  </a:solidFill>
                  <a:latin typeface="Microsoft YaHei" panose="020B0503020204020204" pitchFamily="34" charset="-122"/>
                  <a:ea typeface="Microsoft YaHei" panose="020B0503020204020204" pitchFamily="34" charset="-122"/>
                </a:endParaRPr>
              </a:p>
            </p:txBody>
          </p:sp>
        </p:grpSp>
        <p:grpSp>
          <p:nvGrpSpPr>
            <p:cNvPr id="28" name="组合 27"/>
            <p:cNvGrpSpPr/>
            <p:nvPr/>
          </p:nvGrpSpPr>
          <p:grpSpPr>
            <a:xfrm>
              <a:off x="15422160" y="10585796"/>
              <a:ext cx="4103428" cy="1203764"/>
              <a:chOff x="5244990" y="4285468"/>
              <a:chExt cx="2290648" cy="601882"/>
            </a:xfrm>
          </p:grpSpPr>
          <p:sp>
            <p:nvSpPr>
              <p:cNvPr id="29" name="圆角矩形 28"/>
              <p:cNvSpPr/>
              <p:nvPr/>
            </p:nvSpPr>
            <p:spPr>
              <a:xfrm>
                <a:off x="5244990" y="4285468"/>
                <a:ext cx="2290648" cy="601882"/>
              </a:xfrm>
              <a:prstGeom prst="roundRect">
                <a:avLst>
                  <a:gd name="adj" fmla="val 50000"/>
                </a:avLst>
              </a:prstGeom>
              <a:solidFill>
                <a:schemeClr val="bg1">
                  <a:alpha val="1168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00" dirty="0"/>
              </a:p>
            </p:txBody>
          </p:sp>
          <p:sp>
            <p:nvSpPr>
              <p:cNvPr id="30" name="圆角矩形 29"/>
              <p:cNvSpPr/>
              <p:nvPr/>
            </p:nvSpPr>
            <p:spPr>
              <a:xfrm>
                <a:off x="5323278" y="4360703"/>
                <a:ext cx="2134072" cy="45141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b="1" dirty="0">
                    <a:solidFill>
                      <a:srgbClr val="3B66FF"/>
                    </a:solidFill>
                    <a:latin typeface="Microsoft YaHei" panose="020B0503020204020204" pitchFamily="34" charset="-122"/>
                    <a:ea typeface="Microsoft YaHei" panose="020B0503020204020204" pitchFamily="34" charset="-122"/>
                  </a:rPr>
                  <a:t>医疗机构</a:t>
                </a:r>
                <a:endParaRPr kumimoji="1" lang="zh-CN" altLang="en-US" sz="4000" b="1" dirty="0">
                  <a:solidFill>
                    <a:srgbClr val="3B66FF"/>
                  </a:solidFill>
                  <a:latin typeface="Microsoft YaHei" panose="020B0503020204020204" pitchFamily="34" charset="-122"/>
                  <a:ea typeface="Microsoft YaHei" panose="020B0503020204020204" pitchFamily="34" charset="-122"/>
                </a:endParaRPr>
              </a:p>
            </p:txBody>
          </p:sp>
        </p:grpSp>
        <p:sp>
          <p:nvSpPr>
            <p:cNvPr id="11" name="手杖形箭头 10"/>
            <p:cNvSpPr/>
            <p:nvPr/>
          </p:nvSpPr>
          <p:spPr>
            <a:xfrm rot="5400000">
              <a:off x="19708191" y="9008309"/>
              <a:ext cx="2302934" cy="2668138"/>
            </a:xfrm>
            <a:prstGeom prst="uturnArrow">
              <a:avLst/>
            </a:prstGeom>
            <a:gradFill>
              <a:gsLst>
                <a:gs pos="13000">
                  <a:schemeClr val="accent1">
                    <a:lumMod val="5000"/>
                    <a:lumOff val="95000"/>
                  </a:schemeClr>
                </a:gs>
                <a:gs pos="100000">
                  <a:srgbClr val="2554FF"/>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000">
                <a:solidFill>
                  <a:schemeClr val="tx1"/>
                </a:solidFill>
              </a:endParaRPr>
            </a:p>
          </p:txBody>
        </p:sp>
        <p:sp>
          <p:nvSpPr>
            <p:cNvPr id="32" name="手杖形箭头 31"/>
            <p:cNvSpPr/>
            <p:nvPr/>
          </p:nvSpPr>
          <p:spPr>
            <a:xfrm rot="16200000">
              <a:off x="3193691" y="8882397"/>
              <a:ext cx="2302934" cy="2668138"/>
            </a:xfrm>
            <a:prstGeom prst="uturnArrow">
              <a:avLst/>
            </a:prstGeom>
            <a:gradFill>
              <a:gsLst>
                <a:gs pos="4000">
                  <a:schemeClr val="accent1">
                    <a:lumMod val="5000"/>
                    <a:lumOff val="95000"/>
                  </a:schemeClr>
                </a:gs>
                <a:gs pos="100000">
                  <a:srgbClr val="2554FF"/>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6000">
                <a:solidFill>
                  <a:schemeClr val="tx1"/>
                </a:solidFill>
              </a:endParaRPr>
            </a:p>
          </p:txBody>
        </p:sp>
        <p:sp>
          <p:nvSpPr>
            <p:cNvPr id="34" name="文本框 33"/>
            <p:cNvSpPr txBox="1"/>
            <p:nvPr/>
          </p:nvSpPr>
          <p:spPr>
            <a:xfrm>
              <a:off x="4748983" y="9847133"/>
              <a:ext cx="1210588" cy="707886"/>
            </a:xfrm>
            <a:prstGeom prst="rect">
              <a:avLst/>
            </a:prstGeom>
            <a:noFill/>
          </p:spPr>
          <p:txBody>
            <a:bodyPr wrap="none" rtlCol="0">
              <a:spAutoFit/>
            </a:bodyPr>
            <a:lstStyle/>
            <a:p>
              <a:r>
                <a:rPr kumimoji="1" lang="zh-CN" altLang="en-US" sz="4000" dirty="0">
                  <a:solidFill>
                    <a:schemeClr val="bg1">
                      <a:lumMod val="95000"/>
                    </a:schemeClr>
                  </a:solidFill>
                  <a:latin typeface="Microsoft YaHei" panose="020B0503020204020204" pitchFamily="34" charset="-122"/>
                  <a:ea typeface="Microsoft YaHei" panose="020B0503020204020204" pitchFamily="34" charset="-122"/>
                </a:rPr>
                <a:t>互动</a:t>
              </a:r>
              <a:endParaRPr kumimoji="1" lang="zh-CN" altLang="en-US" sz="40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36" name="文本框 35"/>
            <p:cNvSpPr txBox="1"/>
            <p:nvPr/>
          </p:nvSpPr>
          <p:spPr>
            <a:xfrm>
              <a:off x="19398161" y="9757357"/>
              <a:ext cx="1210588" cy="707886"/>
            </a:xfrm>
            <a:prstGeom prst="rect">
              <a:avLst/>
            </a:prstGeom>
            <a:noFill/>
          </p:spPr>
          <p:txBody>
            <a:bodyPr wrap="none" rtlCol="0">
              <a:spAutoFit/>
            </a:bodyPr>
            <a:lstStyle/>
            <a:p>
              <a:r>
                <a:rPr kumimoji="1" lang="zh-CN" altLang="en-US" sz="4000" dirty="0">
                  <a:solidFill>
                    <a:schemeClr val="bg1">
                      <a:lumMod val="95000"/>
                    </a:schemeClr>
                  </a:solidFill>
                  <a:latin typeface="Microsoft YaHei" panose="020B0503020204020204" pitchFamily="34" charset="-122"/>
                  <a:ea typeface="Microsoft YaHei" panose="020B0503020204020204" pitchFamily="34" charset="-122"/>
                </a:rPr>
                <a:t>互动</a:t>
              </a:r>
              <a:endParaRPr kumimoji="1" lang="zh-CN" altLang="en-US" sz="4000" dirty="0">
                <a:solidFill>
                  <a:schemeClr val="bg1">
                    <a:lumMod val="95000"/>
                  </a:schemeClr>
                </a:solidFill>
                <a:latin typeface="Microsoft YaHei" panose="020B0503020204020204" pitchFamily="34" charset="-122"/>
                <a:ea typeface="Microsoft YaHei" panose="020B0503020204020204" pitchFamily="34" charset="-122"/>
              </a:endParaRPr>
            </a:p>
          </p:txBody>
        </p:sp>
        <p:sp>
          <p:nvSpPr>
            <p:cNvPr id="33" name="矩形 32"/>
            <p:cNvSpPr/>
            <p:nvPr/>
          </p:nvSpPr>
          <p:spPr>
            <a:xfrm>
              <a:off x="3011088" y="5656550"/>
              <a:ext cx="19182639" cy="2584450"/>
            </a:xfrm>
            <a:prstGeom prst="rect">
              <a:avLst/>
            </a:prstGeom>
          </p:spPr>
          <p:txBody>
            <a:bodyPr wrap="square">
              <a:spAutoFit/>
            </a:bodyPr>
            <a:lstStyle/>
            <a:p>
              <a:pPr algn="l">
                <a:lnSpc>
                  <a:spcPct val="150000"/>
                </a:lnSpc>
              </a:pPr>
              <a:r>
                <a:rPr lang="zh-CN" altLang="zh-CN" sz="36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机器人智能医导是通过</a:t>
              </a:r>
              <a:r>
                <a:rPr lang="en-US" altLang="zh-CN" sz="36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zh-CN" sz="36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技术，打造医疗导诊平台，利用最先进的各项人工智能（</a:t>
              </a:r>
              <a:r>
                <a:rPr lang="zh-CN" altLang="zh-CN" sz="36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语音识别、医疗语义、实体识别</a:t>
              </a:r>
              <a:r>
                <a:rPr lang="zh-CN" altLang="zh-CN" sz="36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）技术，实现患者与</a:t>
              </a:r>
              <a:r>
                <a:rPr lang="zh-CN" altLang="zh-CN" sz="36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医务人员、医疗设备</a:t>
              </a:r>
              <a:r>
                <a:rPr lang="zh-CN" altLang="zh-CN" sz="36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a:t>
              </a:r>
              <a:r>
                <a:rPr lang="zh-CN" altLang="zh-CN" sz="3600" b="1"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sym typeface="+mn-ea"/>
                </a:rPr>
                <a:t>医疗机构</a:t>
              </a:r>
              <a:r>
                <a:rPr lang="zh-CN" altLang="zh-CN" sz="36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之间的互动，实现医院就诊流程和机器人导诊的深度融合。</a:t>
              </a:r>
              <a:endParaRPr lang="zh-CN" altLang="zh-CN" sz="3600" kern="100"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9321453" y="12627338"/>
            <a:ext cx="5107305" cy="4400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r>
              <a:rPr lang="en-US" altLang="zh-CN" sz="2200" dirty="0">
                <a:latin typeface="Microsoft YaHei" panose="020B0503020204020204" pitchFamily="34" charset="-122"/>
                <a:ea typeface="Microsoft YaHei" panose="020B0503020204020204" pitchFamily="34" charset="-122"/>
              </a:rPr>
              <a:t>Technology</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Changes</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Communication</a:t>
            </a:r>
            <a:endParaRPr lang="zh-CN" altLang="en-US" sz="2200" dirty="0">
              <a:latin typeface="Microsoft YaHei" panose="020B0503020204020204" pitchFamily="34" charset="-122"/>
              <a:ea typeface="Microsoft YaHei" panose="020B0503020204020204" pitchFamily="34" charset="-122"/>
            </a:endParaRPr>
          </a:p>
        </p:txBody>
      </p:sp>
      <p:sp>
        <p:nvSpPr>
          <p:cNvPr id="5" name="文本框 4"/>
          <p:cNvSpPr txBox="1"/>
          <p:nvPr/>
        </p:nvSpPr>
        <p:spPr>
          <a:xfrm>
            <a:off x="6391326" y="5446428"/>
            <a:ext cx="11227434" cy="16414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Dem</a:t>
            </a:r>
            <a:r>
              <a:rPr kumimoji="0" lang="en-US" altLang="zh-CN" sz="10000" b="1" i="0" u="none" strike="noStrike" cap="none" spc="0" normalizeH="0" baseline="0" dirty="0">
                <a:ln>
                  <a:noFill/>
                </a:ln>
                <a:solidFill>
                  <a:srgbClr val="2752FF"/>
                </a:solidFill>
                <a:effectLst/>
                <a:uFillTx/>
                <a:latin typeface="Microsoft YaHei" panose="020B0503020204020204" pitchFamily="34" charset="-122"/>
                <a:ea typeface="Microsoft YaHei" panose="020B0503020204020204" pitchFamily="34" charset="-122"/>
                <a:sym typeface="Helvetica Neue" panose="02000503000000020004"/>
              </a:rPr>
              <a:t>a</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nd</a:t>
            </a:r>
            <a:r>
              <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 </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Analysis</a:t>
            </a:r>
            <a:endPar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6" name="文本框 5"/>
          <p:cNvSpPr txBox="1"/>
          <p:nvPr/>
        </p:nvSpPr>
        <p:spPr>
          <a:xfrm>
            <a:off x="10779187" y="7292554"/>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rPr>
              <a:t>需求分析</a:t>
            </a:r>
            <a:endPar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52FF"/>
        </a:solidFill>
        <a:effectLst/>
      </p:bgPr>
    </p:bg>
    <p:spTree>
      <p:nvGrpSpPr>
        <p:cNvPr id="1" name=""/>
        <p:cNvGrpSpPr/>
        <p:nvPr/>
      </p:nvGrpSpPr>
      <p:grpSpPr>
        <a:xfrm>
          <a:off x="0" y="0"/>
          <a:ext cx="0" cy="0"/>
          <a:chOff x="0" y="0"/>
          <a:chExt cx="0" cy="0"/>
        </a:xfrm>
      </p:grpSpPr>
      <p:sp>
        <p:nvSpPr>
          <p:cNvPr id="4" name="文本框 3"/>
          <p:cNvSpPr txBox="1"/>
          <p:nvPr/>
        </p:nvSpPr>
        <p:spPr>
          <a:xfrm>
            <a:off x="1207625" y="1950486"/>
            <a:ext cx="4206280"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rPr>
              <a:t>智能医导需求分析</a:t>
            </a:r>
            <a:endParaRPr kumimoji="0" lang="zh-CN" altLang="en-US"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endParaRPr>
          </a:p>
        </p:txBody>
      </p:sp>
      <p:sp>
        <p:nvSpPr>
          <p:cNvPr id="5" name="文本框 4"/>
          <p:cNvSpPr txBox="1"/>
          <p:nvPr/>
        </p:nvSpPr>
        <p:spPr>
          <a:xfrm>
            <a:off x="1177263" y="2810792"/>
            <a:ext cx="576000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rPr>
              <a:t>DEMAND</a:t>
            </a:r>
            <a:r>
              <a:rPr kumimoji="0" lang="zh-CN" altLang="en-US"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rPr>
              <a:t> </a:t>
            </a:r>
            <a:r>
              <a:rPr kumimoji="0" lang="en-US" altLang="zh-CN"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rPr>
              <a:t>ANALYSIS</a:t>
            </a:r>
            <a:endParaRPr kumimoji="0" lang="en-US" altLang="zh-CN" sz="40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Neue" panose="02000503000000020004"/>
            </a:endParaRPr>
          </a:p>
        </p:txBody>
      </p:sp>
      <p:grpSp>
        <p:nvGrpSpPr>
          <p:cNvPr id="40" name="组合 39"/>
          <p:cNvGrpSpPr/>
          <p:nvPr/>
        </p:nvGrpSpPr>
        <p:grpSpPr>
          <a:xfrm>
            <a:off x="7168922" y="5080760"/>
            <a:ext cx="5559232" cy="7278139"/>
            <a:chOff x="7013485" y="5080760"/>
            <a:chExt cx="5559232" cy="7278139"/>
          </a:xfrm>
        </p:grpSpPr>
        <p:sp>
          <p:nvSpPr>
            <p:cNvPr id="17" name="文本框 16"/>
            <p:cNvSpPr txBox="1"/>
            <p:nvPr/>
          </p:nvSpPr>
          <p:spPr>
            <a:xfrm>
              <a:off x="8424602" y="5401897"/>
              <a:ext cx="3811595"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000" b="1" dirty="0">
                  <a:solidFill>
                    <a:schemeClr val="bg1"/>
                  </a:solidFill>
                  <a:latin typeface="微软雅黑" panose="020B0503020204020204" charset="-122"/>
                  <a:ea typeface="微软雅黑" panose="020B0503020204020204" charset="-122"/>
                </a:rPr>
                <a:t>市场需求</a:t>
              </a:r>
              <a:endParaRPr lang="zh-CN" altLang="en-US" sz="4000" b="1" dirty="0">
                <a:solidFill>
                  <a:schemeClr val="bg1"/>
                </a:solidFill>
                <a:latin typeface="微软雅黑" panose="020B0503020204020204" charset="-122"/>
                <a:ea typeface="微软雅黑" panose="020B0503020204020204" charset="-122"/>
              </a:endParaRPr>
            </a:p>
          </p:txBody>
        </p:sp>
        <p:sp>
          <p:nvSpPr>
            <p:cNvPr id="25" name="矩形 24"/>
            <p:cNvSpPr/>
            <p:nvPr/>
          </p:nvSpPr>
          <p:spPr>
            <a:xfrm>
              <a:off x="7277774" y="6866628"/>
              <a:ext cx="720000" cy="108000"/>
            </a:xfrm>
            <a:prstGeom prst="rect">
              <a:avLst/>
            </a:prstGeom>
            <a:solidFill>
              <a:srgbClr val="FFFFFF"/>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37" name="圆角矩形 36"/>
            <p:cNvSpPr/>
            <p:nvPr/>
          </p:nvSpPr>
          <p:spPr>
            <a:xfrm>
              <a:off x="7172717" y="7380457"/>
              <a:ext cx="5400000" cy="4978442"/>
            </a:xfrm>
            <a:prstGeom prst="roundRect">
              <a:avLst>
                <a:gd name="adj" fmla="val 1887"/>
              </a:avLst>
            </a:prstGeom>
            <a:solidFill>
              <a:schemeClr val="bg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a:solidFill>
                  <a:schemeClr val="tx1">
                    <a:lumMod val="85000"/>
                    <a:lumOff val="15000"/>
                  </a:schemeClr>
                </a:solidFill>
                <a:latin typeface="微软雅黑" panose="020B0503020204020204" charset="-122"/>
                <a:ea typeface="微软雅黑" panose="020B0503020204020204" charset="-122"/>
              </a:endParaRPr>
            </a:p>
          </p:txBody>
        </p:sp>
        <p:sp>
          <p:nvSpPr>
            <p:cNvPr id="9" name="矩形 8"/>
            <p:cNvSpPr/>
            <p:nvPr/>
          </p:nvSpPr>
          <p:spPr>
            <a:xfrm>
              <a:off x="7632694" y="7834504"/>
              <a:ext cx="4603503" cy="3640227"/>
            </a:xfrm>
            <a:prstGeom prst="rect">
              <a:avLst/>
            </a:prstGeom>
          </p:spPr>
          <p:txBody>
            <a:bodyPr wrap="square">
              <a:spAutoFit/>
            </a:bodyPr>
            <a:lstStyle/>
            <a:p>
              <a:pPr algn="just">
                <a:lnSpc>
                  <a:spcPts val="3960"/>
                </a:lnSpc>
              </a:pPr>
              <a:r>
                <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随着多项医卫信息化政策的出台以及医改的不断深入，老龄化问题得到关注，促使医疗管理的理念从以“治疗为中心”到以“病人为中心”过渡，因而对医疗信息化建设提出了更高的要求。</a:t>
              </a:r>
              <a:endPar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3485" y="5080760"/>
              <a:ext cx="1244600" cy="1244600"/>
            </a:xfrm>
            <a:prstGeom prst="rect">
              <a:avLst/>
            </a:prstGeom>
          </p:spPr>
        </p:pic>
      </p:grpSp>
      <p:grpSp>
        <p:nvGrpSpPr>
          <p:cNvPr id="41" name="组合 40"/>
          <p:cNvGrpSpPr/>
          <p:nvPr/>
        </p:nvGrpSpPr>
        <p:grpSpPr>
          <a:xfrm>
            <a:off x="13173923" y="5090943"/>
            <a:ext cx="5507793" cy="7267956"/>
            <a:chOff x="13150256" y="5090943"/>
            <a:chExt cx="5507793" cy="7267956"/>
          </a:xfrm>
        </p:grpSpPr>
        <p:sp>
          <p:nvSpPr>
            <p:cNvPr id="18" name="文本框 17"/>
            <p:cNvSpPr txBox="1"/>
            <p:nvPr/>
          </p:nvSpPr>
          <p:spPr>
            <a:xfrm>
              <a:off x="14625116" y="5438133"/>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bg1"/>
                  </a:solidFill>
                  <a:latin typeface="微软雅黑" panose="020B0503020204020204" charset="-122"/>
                  <a:ea typeface="微软雅黑" panose="020B0503020204020204" charset="-122"/>
                </a:rPr>
                <a:t>政策支持</a:t>
              </a:r>
              <a:endParaRPr lang="zh-CN" altLang="en-US" sz="4000" b="1" dirty="0">
                <a:solidFill>
                  <a:schemeClr val="bg1"/>
                </a:solidFill>
                <a:latin typeface="微软雅黑" panose="020B0503020204020204" charset="-122"/>
                <a:ea typeface="微软雅黑" panose="020B0503020204020204" charset="-122"/>
              </a:endParaRPr>
            </a:p>
          </p:txBody>
        </p:sp>
        <p:sp>
          <p:nvSpPr>
            <p:cNvPr id="26" name="矩形 25"/>
            <p:cNvSpPr/>
            <p:nvPr/>
          </p:nvSpPr>
          <p:spPr>
            <a:xfrm>
              <a:off x="13459869" y="6844857"/>
              <a:ext cx="720000" cy="108000"/>
            </a:xfrm>
            <a:prstGeom prst="rect">
              <a:avLst/>
            </a:prstGeom>
            <a:solidFill>
              <a:srgbClr val="FFFFFF"/>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39" name="圆角矩形 38"/>
            <p:cNvSpPr/>
            <p:nvPr/>
          </p:nvSpPr>
          <p:spPr>
            <a:xfrm>
              <a:off x="13150256" y="7380457"/>
              <a:ext cx="5507793" cy="4978442"/>
            </a:xfrm>
            <a:prstGeom prst="roundRect">
              <a:avLst>
                <a:gd name="adj" fmla="val 2314"/>
              </a:avLst>
            </a:prstGeom>
            <a:solidFill>
              <a:schemeClr val="bg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a:solidFill>
                  <a:schemeClr val="tx1">
                    <a:lumMod val="85000"/>
                    <a:lumOff val="15000"/>
                  </a:schemeClr>
                </a:solidFill>
                <a:latin typeface="微软雅黑" panose="020B0503020204020204" charset="-122"/>
                <a:ea typeface="微软雅黑" panose="020B0503020204020204" charset="-122"/>
              </a:endParaRPr>
            </a:p>
          </p:txBody>
        </p:sp>
        <p:sp>
          <p:nvSpPr>
            <p:cNvPr id="14" name="矩形 13"/>
            <p:cNvSpPr/>
            <p:nvPr/>
          </p:nvSpPr>
          <p:spPr>
            <a:xfrm>
              <a:off x="13703918" y="7787515"/>
              <a:ext cx="4410035" cy="4153188"/>
            </a:xfrm>
            <a:prstGeom prst="rect">
              <a:avLst/>
            </a:prstGeom>
          </p:spPr>
          <p:txBody>
            <a:bodyPr wrap="square">
              <a:spAutoFit/>
            </a:bodyPr>
            <a:lstStyle/>
            <a:p>
              <a:pPr algn="just">
                <a:lnSpc>
                  <a:spcPts val="3960"/>
                </a:lnSpc>
              </a:pPr>
              <a:r>
                <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国家持续推动健康中国的国家战略落地，同时从政策层面推进医药卫生体制改革、智慧医院、医疗联合体、“互联网</a:t>
              </a:r>
              <a:r>
                <a:rPr lang="en-US" altLang="zh-CN"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医疗健康”等医疗健康信息化具体方向的发展及创新落地。</a:t>
              </a:r>
              <a:endPar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0256" y="5090943"/>
              <a:ext cx="1244600" cy="1244600"/>
            </a:xfrm>
            <a:prstGeom prst="rect">
              <a:avLst/>
            </a:prstGeom>
          </p:spPr>
        </p:pic>
      </p:grpSp>
      <p:grpSp>
        <p:nvGrpSpPr>
          <p:cNvPr id="42" name="组合 41"/>
          <p:cNvGrpSpPr/>
          <p:nvPr/>
        </p:nvGrpSpPr>
        <p:grpSpPr>
          <a:xfrm>
            <a:off x="18838560" y="5080760"/>
            <a:ext cx="4271063" cy="7278139"/>
            <a:chOff x="18838560" y="5080760"/>
            <a:chExt cx="4271063" cy="7278139"/>
          </a:xfrm>
        </p:grpSpPr>
        <p:sp>
          <p:nvSpPr>
            <p:cNvPr id="23" name="文本框 22"/>
            <p:cNvSpPr txBox="1"/>
            <p:nvPr/>
          </p:nvSpPr>
          <p:spPr>
            <a:xfrm>
              <a:off x="20265472" y="5459904"/>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bg1"/>
                  </a:solidFill>
                  <a:latin typeface="微软雅黑" panose="020B0503020204020204" charset="-122"/>
                  <a:ea typeface="微软雅黑" panose="020B0503020204020204" charset="-122"/>
                </a:rPr>
                <a:t>技术成熟</a:t>
              </a:r>
              <a:endParaRPr lang="zh-CN" altLang="en-US" sz="4000" b="1" dirty="0">
                <a:solidFill>
                  <a:schemeClr val="bg1"/>
                </a:solidFill>
                <a:latin typeface="微软雅黑" panose="020B0503020204020204" charset="-122"/>
                <a:ea typeface="微软雅黑" panose="020B0503020204020204" charset="-122"/>
              </a:endParaRPr>
            </a:p>
          </p:txBody>
        </p:sp>
        <p:sp>
          <p:nvSpPr>
            <p:cNvPr id="24" name="矩形 23"/>
            <p:cNvSpPr/>
            <p:nvPr/>
          </p:nvSpPr>
          <p:spPr>
            <a:xfrm>
              <a:off x="19100225" y="6866628"/>
              <a:ext cx="720000" cy="108000"/>
            </a:xfrm>
            <a:prstGeom prst="rect">
              <a:avLst/>
            </a:prstGeom>
            <a:solidFill>
              <a:srgbClr val="FFFFFF"/>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27" name="圆角矩形 26"/>
            <p:cNvSpPr/>
            <p:nvPr/>
          </p:nvSpPr>
          <p:spPr>
            <a:xfrm>
              <a:off x="19100225" y="7380457"/>
              <a:ext cx="4009398" cy="4978442"/>
            </a:xfrm>
            <a:prstGeom prst="roundRect">
              <a:avLst>
                <a:gd name="adj" fmla="val 2314"/>
              </a:avLst>
            </a:prstGeom>
            <a:solidFill>
              <a:schemeClr val="bg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a:solidFill>
                  <a:schemeClr val="tx1">
                    <a:lumMod val="85000"/>
                    <a:lumOff val="15000"/>
                  </a:schemeClr>
                </a:solidFill>
                <a:latin typeface="微软雅黑" panose="020B0503020204020204" charset="-122"/>
                <a:ea typeface="微软雅黑" panose="020B0503020204020204" charset="-122"/>
              </a:endParaRPr>
            </a:p>
          </p:txBody>
        </p:sp>
        <p:sp>
          <p:nvSpPr>
            <p:cNvPr id="32" name="矩形 31"/>
            <p:cNvSpPr/>
            <p:nvPr/>
          </p:nvSpPr>
          <p:spPr>
            <a:xfrm>
              <a:off x="19653886" y="7787515"/>
              <a:ext cx="3049335" cy="3127266"/>
            </a:xfrm>
            <a:prstGeom prst="rect">
              <a:avLst/>
            </a:prstGeom>
          </p:spPr>
          <p:txBody>
            <a:bodyPr wrap="square">
              <a:spAutoFit/>
            </a:bodyPr>
            <a:lstStyle/>
            <a:p>
              <a:pPr algn="just">
                <a:lnSpc>
                  <a:spcPts val="3960"/>
                </a:lnSpc>
              </a:pPr>
              <a:r>
                <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云计算、大数据、移动互联网等新的信息技术的不断发展也在客观上为其深化应用提供了丰富的可能性。</a:t>
              </a:r>
              <a:endPar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8560" y="5080760"/>
              <a:ext cx="1244600" cy="1244600"/>
            </a:xfrm>
            <a:prstGeom prst="rect">
              <a:avLst/>
            </a:prstGeom>
          </p:spPr>
        </p:pic>
      </p:grpSp>
      <p:grpSp>
        <p:nvGrpSpPr>
          <p:cNvPr id="38" name="组合 37"/>
          <p:cNvGrpSpPr/>
          <p:nvPr/>
        </p:nvGrpSpPr>
        <p:grpSpPr>
          <a:xfrm>
            <a:off x="1129072" y="5138669"/>
            <a:ext cx="5838556" cy="7220230"/>
            <a:chOff x="1129072" y="5138669"/>
            <a:chExt cx="5838556" cy="7220230"/>
          </a:xfrm>
        </p:grpSpPr>
        <p:sp>
          <p:nvSpPr>
            <p:cNvPr id="12" name="文本框 11"/>
            <p:cNvSpPr txBox="1"/>
            <p:nvPr/>
          </p:nvSpPr>
          <p:spPr>
            <a:xfrm>
              <a:off x="2560494" y="5350015"/>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r>
                <a:rPr lang="zh-CN" altLang="en-US" sz="4000" b="1" dirty="0">
                  <a:solidFill>
                    <a:schemeClr val="bg1"/>
                  </a:solidFill>
                  <a:latin typeface="微软雅黑" panose="020B0503020204020204" charset="-122"/>
                  <a:ea typeface="微软雅黑" panose="020B0503020204020204" charset="-122"/>
                </a:rPr>
                <a:t>就医痛点</a:t>
              </a:r>
              <a:endParaRPr lang="zh-CN" altLang="en-US" sz="4000" b="1"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1405292" y="6866628"/>
              <a:ext cx="720000" cy="108000"/>
            </a:xfrm>
            <a:prstGeom prst="rect">
              <a:avLst/>
            </a:prstGeom>
            <a:solidFill>
              <a:srgbClr val="FFFFFF"/>
            </a:solidFill>
            <a:ln w="25400" cap="flat">
              <a:noFill/>
              <a:prstDash val="solid"/>
              <a:round/>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a:ln>
                  <a:noFill/>
                </a:ln>
                <a:solidFill>
                  <a:srgbClr val="000000"/>
                </a:solidFill>
                <a:effectLst/>
                <a:uFillTx/>
                <a:latin typeface="+mn-lt"/>
                <a:ea typeface="+mn-ea"/>
                <a:cs typeface="+mn-cs"/>
                <a:sym typeface="Helvetica Neue" panose="02000503000000020004"/>
              </a:endParaRPr>
            </a:p>
          </p:txBody>
        </p:sp>
        <p:sp>
          <p:nvSpPr>
            <p:cNvPr id="29" name="圆角矩形 28"/>
            <p:cNvSpPr/>
            <p:nvPr/>
          </p:nvSpPr>
          <p:spPr>
            <a:xfrm>
              <a:off x="1207628" y="7380457"/>
              <a:ext cx="5760000" cy="4978442"/>
            </a:xfrm>
            <a:prstGeom prst="roundRect">
              <a:avLst>
                <a:gd name="adj" fmla="val 2741"/>
              </a:avLst>
            </a:prstGeom>
            <a:solidFill>
              <a:schemeClr val="bg1"/>
            </a:solidFill>
            <a:ln w="25400" cap="flat">
              <a:noFill/>
              <a:prstDash val="solid"/>
              <a:round/>
            </a:ln>
            <a:effectLst>
              <a:outerShdw blurRad="806251" dist="50800" dir="5400000" sx="134841" sy="134841" algn="ctr" rotWithShape="0">
                <a:srgbClr val="2752FF">
                  <a:alpha val="10000"/>
                </a:srgbClr>
              </a:outerShdw>
            </a:effectLst>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oAutofit/>
            </a:bodyPr>
            <a:lstStyle/>
            <a:p>
              <a:endParaRPr lang="zh-CN" altLang="en-US" sz="3600" b="1">
                <a:solidFill>
                  <a:schemeClr val="tx1">
                    <a:lumMod val="85000"/>
                    <a:lumOff val="15000"/>
                  </a:schemeClr>
                </a:solidFill>
                <a:latin typeface="微软雅黑" panose="020B0503020204020204" charset="-122"/>
                <a:ea typeface="微软雅黑" panose="020B0503020204020204" charset="-122"/>
              </a:endParaRPr>
            </a:p>
          </p:txBody>
        </p:sp>
        <p:sp>
          <p:nvSpPr>
            <p:cNvPr id="8" name="矩形 7"/>
            <p:cNvSpPr/>
            <p:nvPr/>
          </p:nvSpPr>
          <p:spPr>
            <a:xfrm>
              <a:off x="1547564" y="7834504"/>
              <a:ext cx="5005636" cy="4153188"/>
            </a:xfrm>
            <a:prstGeom prst="rect">
              <a:avLst/>
            </a:prstGeom>
          </p:spPr>
          <p:txBody>
            <a:bodyPr wrap="square">
              <a:spAutoFit/>
            </a:bodyPr>
            <a:lstStyle/>
            <a:p>
              <a:pPr lvl="0" algn="just">
                <a:lnSpc>
                  <a:spcPts val="3960"/>
                </a:lnSpc>
              </a:pPr>
              <a:r>
                <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当前门诊就诊普遍存在“挂号难、科室多”的痛点。每日门诊患者中约有</a:t>
              </a:r>
              <a:r>
                <a:rPr lang="en-US" altLang="zh-CN"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1/3</a:t>
              </a:r>
              <a:r>
                <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的人会前往咨询台或找医护人员咨询求助，然而大多数导诊人员不专业，让患者就诊过程繁琐，导致医院工作效率低，容易产生医患纠纷。</a:t>
              </a:r>
              <a:endPar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072" y="5138669"/>
              <a:ext cx="1244600" cy="1244600"/>
            </a:xfrm>
            <a:prstGeom prst="rect">
              <a:avLst/>
            </a:prstGeom>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8201038" y="5601050"/>
            <a:ext cx="7310755"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8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Scale</a:t>
            </a:r>
            <a:r>
              <a:rPr kumimoji="0" lang="zh-CN" altLang="en-US" sz="8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 </a:t>
            </a:r>
            <a:r>
              <a:rPr kumimoji="0" lang="en-US" altLang="zh-CN" sz="8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F</a:t>
            </a:r>
            <a:r>
              <a:rPr kumimoji="0" lang="en-US" altLang="zh-CN" sz="8000" b="1" i="0" u="none" strike="noStrike" cap="none" spc="0" normalizeH="0" baseline="0" dirty="0">
                <a:ln>
                  <a:noFill/>
                </a:ln>
                <a:solidFill>
                  <a:srgbClr val="2752FF"/>
                </a:solidFill>
                <a:effectLst/>
                <a:uFillTx/>
                <a:latin typeface="Microsoft YaHei" panose="020B0503020204020204" pitchFamily="34" charset="-122"/>
                <a:ea typeface="Microsoft YaHei" panose="020B0503020204020204" pitchFamily="34" charset="-122"/>
                <a:sym typeface="Helvetica Neue" panose="02000503000000020004"/>
              </a:rPr>
              <a:t>o</a:t>
            </a:r>
            <a:r>
              <a:rPr kumimoji="0" lang="en-US" altLang="zh-CN" sz="8000" b="1" i="0" u="none" strike="noStrike" cap="none" spc="0" normalizeH="0" baseline="0" dirty="0">
                <a:ln>
                  <a:noFill/>
                </a:ln>
                <a:solidFill>
                  <a:srgbClr val="181A1F"/>
                </a:solidFill>
                <a:effectLst/>
                <a:uFillTx/>
                <a:latin typeface="Microsoft YaHei" panose="020B0503020204020204" pitchFamily="34" charset="-122"/>
                <a:ea typeface="Microsoft YaHei" panose="020B0503020204020204" pitchFamily="34" charset="-122"/>
                <a:sym typeface="Helvetica Neue" panose="02000503000000020004"/>
              </a:rPr>
              <a:t>recast</a:t>
            </a:r>
            <a:endParaRPr kumimoji="0" lang="en-US" altLang="zh-CN" sz="8000" b="1" i="0" u="none" strike="noStrike" cap="none" spc="0" normalizeH="0" baseline="0" dirty="0">
              <a:ln>
                <a:noFill/>
              </a:ln>
              <a:solidFill>
                <a:srgbClr val="181A1F"/>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7" name="文本框 26"/>
          <p:cNvSpPr txBox="1"/>
          <p:nvPr/>
        </p:nvSpPr>
        <p:spPr>
          <a:xfrm>
            <a:off x="10779188" y="7292554"/>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rPr>
              <a:t>规模预测</a:t>
            </a:r>
            <a:endPar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9" name="文本框 28"/>
          <p:cNvSpPr txBox="1"/>
          <p:nvPr/>
        </p:nvSpPr>
        <p:spPr>
          <a:xfrm>
            <a:off x="9321453" y="12627338"/>
            <a:ext cx="5107305" cy="4400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r>
              <a:rPr lang="en-US" altLang="zh-CN" sz="2200" dirty="0">
                <a:latin typeface="Microsoft YaHei" panose="020B0503020204020204" pitchFamily="34" charset="-122"/>
                <a:ea typeface="Microsoft YaHei" panose="020B0503020204020204" pitchFamily="34" charset="-122"/>
              </a:rPr>
              <a:t>Technology</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Changes</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Communication</a:t>
            </a:r>
            <a:endParaRPr lang="zh-CN" altLang="en-US" sz="2200" dirty="0">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p:cNvSpPr>
          <p:nvPr/>
        </p:nvSpPr>
        <p:spPr bwMode="auto">
          <a:xfrm>
            <a:off x="13149041" y="689381"/>
            <a:ext cx="4902200" cy="368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矩形 2"/>
          <p:cNvSpPr/>
          <p:nvPr/>
        </p:nvSpPr>
        <p:spPr>
          <a:xfrm>
            <a:off x="1585031" y="3624445"/>
            <a:ext cx="20792369" cy="1717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lstStyle/>
          <a:p>
            <a:pPr algn="just">
              <a:lnSpc>
                <a:spcPts val="4200"/>
              </a:lnSpc>
            </a:pPr>
            <a:r>
              <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预计从</a:t>
            </a:r>
            <a:r>
              <a:rPr lang="en-US" altLang="zh-CN"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2021</a:t>
            </a:r>
            <a:r>
              <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年开始，基于</a:t>
            </a:r>
            <a:r>
              <a:rPr lang="en-GB" altLang="zh-CN"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rPr>
              <a:t>智能、云计算、大数据等新兴技术架构的医疗软件信息系统进入快速发展通道，医疗应用软件系统开始向第三平台技术快速迁移，人工智能、物联网、虚拟现实、机器人等技术开始落地应用并展现出价值潜力，支撑远程医疗、智能医导、医养结合、药品研发和健康管理等各个领域的转型发展。</a:t>
            </a:r>
            <a:endParaRPr lang="zh-CN" altLang="en-US" sz="2800" kern="100" dirty="0">
              <a:solidFill>
                <a:schemeClr val="tx1">
                  <a:lumMod val="85000"/>
                  <a:lumOff val="1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7" name="矩形 16"/>
          <p:cNvSpPr/>
          <p:nvPr/>
        </p:nvSpPr>
        <p:spPr>
          <a:xfrm>
            <a:off x="1585031" y="1310525"/>
            <a:ext cx="518160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rPr>
              <a:t>智慧医疗市场规模预测</a:t>
            </a:r>
            <a:endParaRPr lang="zh-CN" altLang="en-US" sz="4000" b="1"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grpSp>
        <p:nvGrpSpPr>
          <p:cNvPr id="20" name="组合 19"/>
          <p:cNvGrpSpPr/>
          <p:nvPr/>
        </p:nvGrpSpPr>
        <p:grpSpPr>
          <a:xfrm>
            <a:off x="2457449" y="5219181"/>
            <a:ext cx="18548351" cy="7553438"/>
            <a:chOff x="2635249" y="5168381"/>
            <a:chExt cx="18548351" cy="7553438"/>
          </a:xfrm>
        </p:grpSpPr>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35249" y="5619387"/>
              <a:ext cx="18548351" cy="5805209"/>
            </a:xfrm>
            <a:prstGeom prst="rect">
              <a:avLst/>
            </a:prstGeom>
          </p:spPr>
        </p:pic>
        <p:sp>
          <p:nvSpPr>
            <p:cNvPr id="19" name="文本框 18"/>
            <p:cNvSpPr txBox="1"/>
            <p:nvPr/>
          </p:nvSpPr>
          <p:spPr>
            <a:xfrm>
              <a:off x="4422712" y="7491492"/>
              <a:ext cx="1162178"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491.8</a:t>
              </a:r>
              <a:endParaRPr kumimoji="0" lang="zh-CN" altLang="en-US"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3" name="文本框 22"/>
            <p:cNvSpPr txBox="1"/>
            <p:nvPr/>
          </p:nvSpPr>
          <p:spPr>
            <a:xfrm>
              <a:off x="4532519" y="11525599"/>
              <a:ext cx="94256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2018</a:t>
              </a:r>
              <a:endParaRPr kumimoji="0" lang="zh-CN" altLang="en-US"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4" name="文本框 23"/>
            <p:cNvSpPr txBox="1"/>
            <p:nvPr/>
          </p:nvSpPr>
          <p:spPr>
            <a:xfrm>
              <a:off x="7075535" y="11525599"/>
              <a:ext cx="113973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2019E</a:t>
              </a:r>
              <a:endParaRPr kumimoji="0" lang="zh-CN" altLang="en-US"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5" name="文本框 24"/>
            <p:cNvSpPr txBox="1"/>
            <p:nvPr/>
          </p:nvSpPr>
          <p:spPr>
            <a:xfrm>
              <a:off x="9836525" y="11525599"/>
              <a:ext cx="113973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2020E</a:t>
              </a:r>
              <a:endParaRPr kumimoji="0" lang="zh-CN" altLang="en-US"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6" name="文本框 25"/>
            <p:cNvSpPr txBox="1"/>
            <p:nvPr/>
          </p:nvSpPr>
          <p:spPr>
            <a:xfrm>
              <a:off x="12579173" y="11525599"/>
              <a:ext cx="113973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2021E</a:t>
              </a:r>
              <a:endParaRPr kumimoji="0" lang="zh-CN" altLang="en-US"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7" name="文本框 26"/>
            <p:cNvSpPr txBox="1"/>
            <p:nvPr/>
          </p:nvSpPr>
          <p:spPr>
            <a:xfrm>
              <a:off x="15250176" y="11525599"/>
              <a:ext cx="113973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2022E</a:t>
              </a:r>
              <a:endParaRPr kumimoji="0" lang="zh-CN" altLang="en-US"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8" name="文本框 27"/>
            <p:cNvSpPr txBox="1"/>
            <p:nvPr/>
          </p:nvSpPr>
          <p:spPr>
            <a:xfrm>
              <a:off x="17921179" y="11525599"/>
              <a:ext cx="1139736" cy="53347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2023E</a:t>
              </a:r>
              <a:endParaRPr kumimoji="0" lang="zh-CN" altLang="en-US" sz="280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9" name="文本框 28"/>
            <p:cNvSpPr txBox="1"/>
            <p:nvPr/>
          </p:nvSpPr>
          <p:spPr>
            <a:xfrm>
              <a:off x="6974795" y="6901835"/>
              <a:ext cx="1399422"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540.98</a:t>
              </a:r>
              <a:endParaRPr kumimoji="0" lang="zh-CN" altLang="en-US"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0" name="文本框 29"/>
            <p:cNvSpPr txBox="1"/>
            <p:nvPr/>
          </p:nvSpPr>
          <p:spPr>
            <a:xfrm>
              <a:off x="9668557" y="6522343"/>
              <a:ext cx="1399422"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595.08</a:t>
              </a:r>
              <a:endParaRPr kumimoji="0" lang="zh-CN" altLang="en-US"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1" name="文本框 30"/>
            <p:cNvSpPr txBox="1"/>
            <p:nvPr/>
          </p:nvSpPr>
          <p:spPr>
            <a:xfrm>
              <a:off x="12286119" y="6114333"/>
              <a:ext cx="1399422"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654.59</a:t>
              </a:r>
              <a:endParaRPr kumimoji="0" lang="zh-CN" altLang="en-US"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2" name="文本框 31"/>
            <p:cNvSpPr txBox="1"/>
            <p:nvPr/>
          </p:nvSpPr>
          <p:spPr>
            <a:xfrm>
              <a:off x="14993334" y="5619813"/>
              <a:ext cx="1399422"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720.04</a:t>
              </a:r>
              <a:endParaRPr kumimoji="0" lang="zh-CN" altLang="en-US"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3" name="文本框 32"/>
            <p:cNvSpPr txBox="1"/>
            <p:nvPr/>
          </p:nvSpPr>
          <p:spPr>
            <a:xfrm>
              <a:off x="17711135" y="5168381"/>
              <a:ext cx="1399422" cy="56425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en-US" altLang="zh-CN"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792.16</a:t>
              </a:r>
              <a:endParaRPr kumimoji="0" lang="zh-CN" altLang="en-US" sz="3000" b="1"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34" name="文本框 33"/>
            <p:cNvSpPr txBox="1"/>
            <p:nvPr/>
          </p:nvSpPr>
          <p:spPr>
            <a:xfrm>
              <a:off x="9567883" y="12249895"/>
              <a:ext cx="5248233" cy="47192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zh-CN" altLang="en-US" sz="240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panose="02000503000000020004"/>
                </a:rPr>
                <a:t>（</a:t>
              </a:r>
              <a:r>
                <a:rPr kumimoji="0" lang="en-US" altLang="zh-CN" sz="240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panose="02000503000000020004"/>
                </a:rPr>
                <a:t>IDC</a:t>
              </a:r>
              <a:r>
                <a:rPr kumimoji="0" lang="zh-CN" altLang="en-US" sz="240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panose="02000503000000020004"/>
                </a:rPr>
                <a:t>预测我国医疗信息化市场规模）</a:t>
              </a:r>
              <a:endParaRPr kumimoji="0" lang="zh-CN" altLang="en-US" sz="2400" u="none" strike="noStrike" cap="none" spc="0" normalizeH="0" baseline="0" dirty="0">
                <a:ln>
                  <a:noFill/>
                </a:ln>
                <a:solidFill>
                  <a:schemeClr val="tx1">
                    <a:lumMod val="65000"/>
                    <a:lumOff val="3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grpSp>
      <p:sp>
        <p:nvSpPr>
          <p:cNvPr id="21" name="矩形 20"/>
          <p:cNvSpPr/>
          <p:nvPr/>
        </p:nvSpPr>
        <p:spPr>
          <a:xfrm>
            <a:off x="1585031" y="2041508"/>
            <a:ext cx="3587750" cy="583565"/>
          </a:xfrm>
          <a:prstGeom prst="rect">
            <a:avLst/>
          </a:prstGeom>
        </p:spPr>
        <p:txBody>
          <a:bodyPr wrap="none">
            <a:spAutoFit/>
          </a:bodyPr>
          <a:lstStyle/>
          <a:p>
            <a:pPr algn="l"/>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SCALE</a:t>
            </a:r>
            <a:r>
              <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 </a:t>
            </a:r>
            <a:r>
              <a:rPr lang="en-US" altLang="zh-CN"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rPr>
              <a:t>FORECAST</a:t>
            </a:r>
            <a:endParaRPr lang="zh-CN" altLang="en-US" sz="3200" dirty="0">
              <a:solidFill>
                <a:schemeClr val="tx1">
                  <a:lumMod val="75000"/>
                  <a:lumOff val="25000"/>
                  <a:alpha val="25131"/>
                </a:schemeClr>
              </a:solidFill>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026821" y="5446213"/>
            <a:ext cx="13659188" cy="16414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Competitiv</a:t>
            </a:r>
            <a:r>
              <a:rPr kumimoji="0" lang="en-US" altLang="zh-CN" sz="10000" b="1" i="0" u="none" strike="noStrike" cap="none" spc="0" normalizeH="0" baseline="0" dirty="0">
                <a:ln>
                  <a:noFill/>
                </a:ln>
                <a:solidFill>
                  <a:srgbClr val="2752FF"/>
                </a:solidFill>
                <a:effectLst/>
                <a:uFillTx/>
                <a:latin typeface="Microsoft YaHei" panose="020B0503020204020204" pitchFamily="34" charset="-122"/>
                <a:ea typeface="Microsoft YaHei" panose="020B0503020204020204" pitchFamily="34" charset="-122"/>
                <a:sym typeface="Helvetica Neue" panose="02000503000000020004"/>
              </a:rPr>
              <a:t>e</a:t>
            </a:r>
            <a:r>
              <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 </a:t>
            </a:r>
            <a:r>
              <a:rPr kumimoji="0" lang="en-US" altLang="zh-CN"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rPr>
              <a:t>Analysis</a:t>
            </a:r>
            <a:endParaRPr kumimoji="0" lang="zh-CN" altLang="en-US" sz="10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7" name="文本框 26"/>
          <p:cNvSpPr txBox="1"/>
          <p:nvPr/>
        </p:nvSpPr>
        <p:spPr>
          <a:xfrm>
            <a:off x="10779196" y="7272676"/>
            <a:ext cx="2154436" cy="7181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rPr>
              <a:t>竞品分析</a:t>
            </a:r>
            <a:endParaRPr kumimoji="0" lang="zh-CN" altLang="en-US" sz="4000" i="0" u="none" strike="noStrike" cap="none" spc="0" normalizeH="0" baseline="0" dirty="0">
              <a:ln>
                <a:noFill/>
              </a:ln>
              <a:solidFill>
                <a:schemeClr val="bg1">
                  <a:lumMod val="65000"/>
                </a:schemeClr>
              </a:solidFill>
              <a:effectLst/>
              <a:uFillTx/>
              <a:latin typeface="Microsoft YaHei" panose="020B0503020204020204" pitchFamily="34" charset="-122"/>
              <a:ea typeface="Microsoft YaHei" panose="020B0503020204020204" pitchFamily="34" charset="-122"/>
              <a:sym typeface="Helvetica Neue" panose="02000503000000020004"/>
            </a:endParaRPr>
          </a:p>
        </p:txBody>
      </p:sp>
      <p:sp>
        <p:nvSpPr>
          <p:cNvPr id="29" name="文本框 28"/>
          <p:cNvSpPr txBox="1"/>
          <p:nvPr/>
        </p:nvSpPr>
        <p:spPr>
          <a:xfrm>
            <a:off x="9302760" y="12534877"/>
            <a:ext cx="5107305" cy="4400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50800" tIns="50800" rIns="50800" bIns="50800" numCol="1" spcCol="38100" rtlCol="0" anchor="ctr">
            <a:spAutoFit/>
          </a:bodyPr>
          <a:lstStyle/>
          <a:p>
            <a:r>
              <a:rPr lang="en-US" altLang="zh-CN" sz="2200" dirty="0">
                <a:latin typeface="Microsoft YaHei" panose="020B0503020204020204" pitchFamily="34" charset="-122"/>
                <a:ea typeface="Microsoft YaHei" panose="020B0503020204020204" pitchFamily="34" charset="-122"/>
              </a:rPr>
              <a:t>Technology</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Changes</a:t>
            </a:r>
            <a:r>
              <a:rPr lang="zh-CN" altLang="en-US" sz="2200" dirty="0">
                <a:latin typeface="Microsoft YaHei" panose="020B0503020204020204" pitchFamily="34" charset="-122"/>
                <a:ea typeface="Microsoft YaHei" panose="020B0503020204020204" pitchFamily="34" charset="-122"/>
              </a:rPr>
              <a:t> </a:t>
            </a:r>
            <a:r>
              <a:rPr lang="en-US" altLang="zh-CN" sz="2200" dirty="0">
                <a:latin typeface="Microsoft YaHei" panose="020B0503020204020204" pitchFamily="34" charset="-122"/>
                <a:ea typeface="Microsoft YaHei" panose="020B0503020204020204" pitchFamily="34" charset="-122"/>
              </a:rPr>
              <a:t>Communication</a:t>
            </a:r>
            <a:endParaRPr lang="zh-CN" altLang="en-US" sz="2200" dirty="0">
              <a:latin typeface="Microsoft YaHei" panose="020B0503020204020204" pitchFamily="34" charset="-122"/>
              <a:ea typeface="Microsoft YaHei" panose="020B0503020204020204" pitchFamily="34" charset="-122"/>
            </a:endParaRP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000000"/>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3625</Words>
  <Application>WPS 文字</Application>
  <PresentationFormat>自定义</PresentationFormat>
  <Paragraphs>464</Paragraphs>
  <Slides>20</Slides>
  <Notes>5</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20</vt:i4>
      </vt:variant>
    </vt:vector>
  </HeadingPairs>
  <TitlesOfParts>
    <vt:vector size="38" baseType="lpstr">
      <vt:lpstr>Arial</vt:lpstr>
      <vt:lpstr>方正书宋_GBK</vt:lpstr>
      <vt:lpstr>Wingdings</vt:lpstr>
      <vt:lpstr>Helvetica Neue</vt:lpstr>
      <vt:lpstr>Helvetica Neue Light</vt:lpstr>
      <vt:lpstr>Helvetica Neue Medium</vt:lpstr>
      <vt:lpstr>微软雅黑</vt:lpstr>
      <vt:lpstr>汉仪旗黑</vt:lpstr>
      <vt:lpstr>Microsoft YaHei</vt:lpstr>
      <vt:lpstr>Songti SC Bold</vt:lpstr>
      <vt:lpstr>PingFang SC Semibold</vt:lpstr>
      <vt:lpstr>PingFang-SC-Medium</vt:lpstr>
      <vt:lpstr>Times New Roman</vt:lpstr>
      <vt:lpstr>宋体</vt:lpstr>
      <vt:lpstr>Arial Unicode MS</vt:lpstr>
      <vt:lpstr>汉仪书宋二KW</vt:lpstr>
      <vt:lpstr>Helvetica Neue</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issuser</cp:lastModifiedBy>
  <cp:revision>587</cp:revision>
  <dcterms:created xsi:type="dcterms:W3CDTF">2021-06-29T11:23:16Z</dcterms:created>
  <dcterms:modified xsi:type="dcterms:W3CDTF">2021-06-29T11:23:16Z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